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2" r:id="rId20"/>
    <p:sldId id="275" r:id="rId21"/>
    <p:sldId id="276" r:id="rId22"/>
    <p:sldId id="277" r:id="rId23"/>
    <p:sldId id="293"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8288000" cy="10287000"/>
  <p:notesSz cx="6858000" cy="9144000"/>
  <p:embeddedFontLst>
    <p:embeddedFont>
      <p:font typeface="Montserrat 1" pitchFamily="2" charset="77"/>
      <p:regular r:id="rId39"/>
    </p:embeddedFont>
    <p:embeddedFont>
      <p:font typeface="Montserrat 3" pitchFamily="2" charset="77"/>
      <p:regular r:id="rId40"/>
    </p:embeddedFont>
    <p:embeddedFont>
      <p:font typeface="Montserrat 4" pitchFamily="2" charset="77"/>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94558" autoAdjust="0"/>
  </p:normalViewPr>
  <p:slideViewPr>
    <p:cSldViewPr>
      <p:cViewPr varScale="1">
        <p:scale>
          <a:sx n="72" d="100"/>
          <a:sy n="72" d="100"/>
        </p:scale>
        <p:origin x="130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B2FF-5540-CA53-9171-F94E6A58605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F77C33-8E1A-49FD-B135-0D9560D3C40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D6338A4-B66B-0684-0DF4-E3CC71C6AAD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DD7404A-A24C-F9A9-AD7F-52F2FD12A14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C837082-EC20-6126-283D-316949C7605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53F8BF78-6869-6EF5-7754-A6C30FC6763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3AF0BCD-12A0-E96A-E51E-077DFE11A64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6413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9C572-EC75-1FA4-F118-0DC5EC54EC1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B7125-899F-FA20-009D-29863177437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EABC91F-E973-5214-02CD-5350C4A7C38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5E6D0FC-3582-0D39-7F09-B4442FE3D17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E9B59BC-1652-4C3D-EE7A-963C89D14C7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2072178-9ECB-7C09-58BE-B47B5548320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482B3D3-F2AE-480E-12FF-2799DFE7C79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5567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worcester.edu/about/university-communications/office-of-communications-marketing/social-media/training-resouces/social-media-analytics-guid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grpSp>
        <p:nvGrpSpPr>
          <p:cNvPr id="2" name="Group 2"/>
          <p:cNvGrpSpPr/>
          <p:nvPr/>
        </p:nvGrpSpPr>
        <p:grpSpPr>
          <a:xfrm>
            <a:off x="0" y="5143500"/>
            <a:ext cx="9334500" cy="5143500"/>
            <a:chOff x="0" y="0"/>
            <a:chExt cx="2458469" cy="1354667"/>
          </a:xfrm>
        </p:grpSpPr>
        <p:sp>
          <p:nvSpPr>
            <p:cNvPr id="3" name="Freeform 3"/>
            <p:cNvSpPr/>
            <p:nvPr/>
          </p:nvSpPr>
          <p:spPr>
            <a:xfrm>
              <a:off x="0" y="0"/>
              <a:ext cx="2458469" cy="1354667"/>
            </a:xfrm>
            <a:custGeom>
              <a:avLst/>
              <a:gdLst/>
              <a:ahLst/>
              <a:cxnLst/>
              <a:rect l="l" t="t" r="r" b="b"/>
              <a:pathLst>
                <a:path w="2458469" h="1354667">
                  <a:moveTo>
                    <a:pt x="0" y="0"/>
                  </a:moveTo>
                  <a:lnTo>
                    <a:pt x="2458469" y="0"/>
                  </a:lnTo>
                  <a:lnTo>
                    <a:pt x="2458469" y="1354667"/>
                  </a:lnTo>
                  <a:lnTo>
                    <a:pt x="0" y="1354667"/>
                  </a:lnTo>
                  <a:close/>
                </a:path>
              </a:pathLst>
            </a:custGeom>
            <a:solidFill>
              <a:srgbClr val="007DBA"/>
            </a:solidFill>
          </p:spPr>
        </p:sp>
        <p:sp>
          <p:nvSpPr>
            <p:cNvPr id="4" name="TextBox 4"/>
            <p:cNvSpPr txBox="1"/>
            <p:nvPr/>
          </p:nvSpPr>
          <p:spPr>
            <a:xfrm>
              <a:off x="0" y="-9525"/>
              <a:ext cx="2458469" cy="1364192"/>
            </a:xfrm>
            <a:prstGeom prst="rect">
              <a:avLst/>
            </a:prstGeom>
          </p:spPr>
          <p:txBody>
            <a:bodyPr lIns="50800" tIns="50800" rIns="50800" bIns="50800" rtlCol="0" anchor="ctr"/>
            <a:lstStyle/>
            <a:p>
              <a:pPr algn="ctr">
                <a:lnSpc>
                  <a:spcPts val="2879"/>
                </a:lnSpc>
              </a:pPr>
              <a:endParaRPr/>
            </a:p>
          </p:txBody>
        </p:sp>
      </p:grpSp>
      <p:grpSp>
        <p:nvGrpSpPr>
          <p:cNvPr id="5" name="Group 5"/>
          <p:cNvGrpSpPr/>
          <p:nvPr/>
        </p:nvGrpSpPr>
        <p:grpSpPr>
          <a:xfrm>
            <a:off x="9144000" y="5143500"/>
            <a:ext cx="9144000" cy="5143500"/>
            <a:chOff x="0" y="0"/>
            <a:chExt cx="12192000" cy="6858000"/>
          </a:xfrm>
        </p:grpSpPr>
        <p:pic>
          <p:nvPicPr>
            <p:cNvPr id="6" name="Picture 6"/>
            <p:cNvPicPr>
              <a:picLocks noChangeAspect="1"/>
            </p:cNvPicPr>
            <p:nvPr/>
          </p:nvPicPr>
          <p:blipFill>
            <a:blip r:embed="rId3"/>
            <a:srcRect l="10491" t="3978" r="157" b="20493"/>
            <a:stretch>
              <a:fillRect/>
            </a:stretch>
          </p:blipFill>
          <p:spPr>
            <a:xfrm>
              <a:off x="0" y="0"/>
              <a:ext cx="12192000" cy="6858000"/>
            </a:xfrm>
            <a:prstGeom prst="rect">
              <a:avLst/>
            </a:prstGeom>
          </p:spPr>
        </p:pic>
      </p:grpSp>
      <p:sp>
        <p:nvSpPr>
          <p:cNvPr id="7" name="Freeform 7"/>
          <p:cNvSpPr/>
          <p:nvPr/>
        </p:nvSpPr>
        <p:spPr>
          <a:xfrm>
            <a:off x="5388080" y="9002378"/>
            <a:ext cx="3354508" cy="960029"/>
          </a:xfrm>
          <a:custGeom>
            <a:avLst/>
            <a:gdLst/>
            <a:ahLst/>
            <a:cxnLst/>
            <a:rect l="l" t="t" r="r" b="b"/>
            <a:pathLst>
              <a:path w="3354508" h="960029">
                <a:moveTo>
                  <a:pt x="0" y="0"/>
                </a:moveTo>
                <a:lnTo>
                  <a:pt x="3354508" y="0"/>
                </a:lnTo>
                <a:lnTo>
                  <a:pt x="3354508" y="960029"/>
                </a:lnTo>
                <a:lnTo>
                  <a:pt x="0" y="960029"/>
                </a:lnTo>
                <a:lnTo>
                  <a:pt x="0" y="0"/>
                </a:lnTo>
                <a:close/>
              </a:path>
            </a:pathLst>
          </a:custGeom>
          <a:blipFill>
            <a:blip r:embed="rId4"/>
            <a:stretch>
              <a:fillRect/>
            </a:stretch>
          </a:blipFill>
        </p:spPr>
      </p:sp>
      <p:sp>
        <p:nvSpPr>
          <p:cNvPr id="8" name="TextBox 8"/>
          <p:cNvSpPr txBox="1"/>
          <p:nvPr/>
        </p:nvSpPr>
        <p:spPr>
          <a:xfrm>
            <a:off x="670214" y="1185358"/>
            <a:ext cx="16589086" cy="2647020"/>
          </a:xfrm>
          <a:prstGeom prst="rect">
            <a:avLst/>
          </a:prstGeom>
        </p:spPr>
        <p:txBody>
          <a:bodyPr lIns="0" tIns="0" rIns="0" bIns="0" rtlCol="0" anchor="t">
            <a:spAutoFit/>
          </a:bodyPr>
          <a:lstStyle/>
          <a:p>
            <a:pPr algn="l">
              <a:lnSpc>
                <a:spcPts val="10331"/>
              </a:lnSpc>
            </a:pPr>
            <a:r>
              <a:rPr lang="en-US" sz="9478" spc="-284" dirty="0">
                <a:solidFill>
                  <a:srgbClr val="FFB81C"/>
                </a:solidFill>
                <a:latin typeface="Montserrat 1"/>
                <a:ea typeface="Montserrat 1"/>
                <a:cs typeface="Montserrat 1"/>
                <a:sym typeface="Montserrat 1"/>
              </a:rPr>
              <a:t>INSERT TITLE</a:t>
            </a:r>
          </a:p>
          <a:p>
            <a:pPr marL="0" lvl="0" indent="0" algn="l">
              <a:lnSpc>
                <a:spcPts val="10331"/>
              </a:lnSpc>
            </a:pPr>
            <a:r>
              <a:rPr lang="en-US" sz="9478" spc="-284" dirty="0">
                <a:solidFill>
                  <a:srgbClr val="FFFFFF"/>
                </a:solidFill>
                <a:latin typeface="Montserrat 1"/>
                <a:ea typeface="Montserrat 1"/>
                <a:cs typeface="Montserrat 1"/>
                <a:sym typeface="Montserrat 1"/>
              </a:rPr>
              <a:t>Social Media </a:t>
            </a:r>
            <a:r>
              <a:rPr lang="en-US" sz="9478" spc="-284" dirty="0">
                <a:solidFill>
                  <a:srgbClr val="007DBA"/>
                </a:solidFill>
                <a:latin typeface="Montserrat 1"/>
                <a:ea typeface="Montserrat 1"/>
                <a:cs typeface="Montserrat 1"/>
                <a:sym typeface="Montserrat 1"/>
              </a:rPr>
              <a:t>Strategy</a:t>
            </a:r>
          </a:p>
        </p:txBody>
      </p:sp>
      <p:sp>
        <p:nvSpPr>
          <p:cNvPr id="9" name="TextBox 9"/>
          <p:cNvSpPr txBox="1"/>
          <p:nvPr/>
        </p:nvSpPr>
        <p:spPr>
          <a:xfrm>
            <a:off x="670214" y="6054851"/>
            <a:ext cx="6128821" cy="839354"/>
          </a:xfrm>
          <a:prstGeom prst="rect">
            <a:avLst/>
          </a:prstGeom>
        </p:spPr>
        <p:txBody>
          <a:bodyPr lIns="0" tIns="0" rIns="0" bIns="0" rtlCol="0" anchor="t">
            <a:spAutoFit/>
          </a:bodyPr>
          <a:lstStyle/>
          <a:p>
            <a:pPr marL="0" lvl="0" indent="0" algn="l">
              <a:lnSpc>
                <a:spcPts val="6304"/>
              </a:lnSpc>
            </a:pPr>
            <a:r>
              <a:rPr lang="en-US" sz="6304" spc="-189" dirty="0">
                <a:solidFill>
                  <a:srgbClr val="FFFFFF"/>
                </a:solidFill>
                <a:latin typeface="Arial" panose="020B0604020202020204" pitchFamily="34" charset="0"/>
                <a:ea typeface="TT Interphases"/>
                <a:cs typeface="Arial" panose="020B0604020202020204" pitchFamily="34" charset="0"/>
                <a:sym typeface="TT Interphases"/>
              </a:rPr>
              <a:t>NAME</a:t>
            </a:r>
          </a:p>
        </p:txBody>
      </p:sp>
      <p:sp>
        <p:nvSpPr>
          <p:cNvPr id="10" name="TextBox 10"/>
          <p:cNvSpPr txBox="1"/>
          <p:nvPr/>
        </p:nvSpPr>
        <p:spPr>
          <a:xfrm>
            <a:off x="670214" y="7250765"/>
            <a:ext cx="4717866" cy="384721"/>
          </a:xfrm>
          <a:prstGeom prst="rect">
            <a:avLst/>
          </a:prstGeom>
        </p:spPr>
        <p:txBody>
          <a:bodyPr lIns="0" tIns="0" rIns="0" bIns="0" rtlCol="0" anchor="t">
            <a:spAutoFit/>
          </a:bodyPr>
          <a:lstStyle/>
          <a:p>
            <a:pPr marL="0" lvl="0" indent="0" algn="l">
              <a:lnSpc>
                <a:spcPts val="3013"/>
              </a:lnSpc>
            </a:pPr>
            <a:r>
              <a:rPr lang="en-US" sz="3013" dirty="0">
                <a:solidFill>
                  <a:srgbClr val="FFFFFF"/>
                </a:solidFill>
                <a:latin typeface="Arial" panose="020B0604020202020204" pitchFamily="34" charset="0"/>
                <a:ea typeface="Atkinson Hyperlegible Bold"/>
                <a:cs typeface="Arial" panose="020B0604020202020204" pitchFamily="34" charset="0"/>
                <a:sym typeface="Atkinson Hyperlegible Bold"/>
              </a:rPr>
              <a:t>TITLE</a:t>
            </a:r>
          </a:p>
        </p:txBody>
      </p:sp>
      <p:sp>
        <p:nvSpPr>
          <p:cNvPr id="11" name="TextBox 11"/>
          <p:cNvSpPr txBox="1"/>
          <p:nvPr/>
        </p:nvSpPr>
        <p:spPr>
          <a:xfrm>
            <a:off x="670214" y="8049293"/>
            <a:ext cx="1484750" cy="398090"/>
          </a:xfrm>
          <a:prstGeom prst="rect">
            <a:avLst/>
          </a:prstGeom>
        </p:spPr>
        <p:txBody>
          <a:bodyPr lIns="0" tIns="0" rIns="0" bIns="0" rtlCol="0" anchor="t">
            <a:spAutoFit/>
          </a:bodyPr>
          <a:lstStyle/>
          <a:p>
            <a:pPr algn="just">
              <a:lnSpc>
                <a:spcPts val="3115"/>
              </a:lnSpc>
            </a:pPr>
            <a:r>
              <a:rPr lang="en-US" sz="2595" spc="-77" dirty="0">
                <a:solidFill>
                  <a:srgbClr val="FFFFFF"/>
                </a:solidFill>
                <a:latin typeface="Arial" panose="020B0604020202020204" pitchFamily="34" charset="0"/>
                <a:ea typeface="TT Interphases"/>
                <a:cs typeface="Arial" panose="020B0604020202020204" pitchFamily="34" charset="0"/>
                <a:sym typeface="TT Interphases"/>
              </a:rPr>
              <a:t>DATE</a:t>
            </a:r>
          </a:p>
        </p:txBody>
      </p:sp>
      <p:sp>
        <p:nvSpPr>
          <p:cNvPr id="12" name="AutoShape 12"/>
          <p:cNvSpPr/>
          <p:nvPr/>
        </p:nvSpPr>
        <p:spPr>
          <a:xfrm flipV="1">
            <a:off x="-1" y="5143500"/>
            <a:ext cx="18288001" cy="0"/>
          </a:xfrm>
          <a:prstGeom prst="line">
            <a:avLst/>
          </a:prstGeom>
          <a:ln w="38100" cap="flat">
            <a:solidFill>
              <a:srgbClr val="FFFFFF"/>
            </a:solidFill>
            <a:prstDash val="solid"/>
            <a:headEnd type="none" w="sm" len="sm"/>
            <a:tailEnd type="none" w="sm" len="sm"/>
          </a:ln>
        </p:spPr>
      </p:sp>
      <p:sp>
        <p:nvSpPr>
          <p:cNvPr id="13" name="AutoShape 13"/>
          <p:cNvSpPr/>
          <p:nvPr/>
        </p:nvSpPr>
        <p:spPr>
          <a:xfrm flipH="1" flipV="1">
            <a:off x="9163050" y="5143500"/>
            <a:ext cx="0" cy="514350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Freeform 2"/>
          <p:cNvSpPr/>
          <p:nvPr/>
        </p:nvSpPr>
        <p:spPr>
          <a:xfrm>
            <a:off x="15874531" y="8070304"/>
            <a:ext cx="2035873" cy="1797233"/>
          </a:xfrm>
          <a:custGeom>
            <a:avLst/>
            <a:gdLst/>
            <a:ahLst/>
            <a:cxnLst/>
            <a:rect l="l" t="t" r="r" b="b"/>
            <a:pathLst>
              <a:path w="2035873" h="1797233">
                <a:moveTo>
                  <a:pt x="0" y="0"/>
                </a:moveTo>
                <a:lnTo>
                  <a:pt x="2035873" y="0"/>
                </a:lnTo>
                <a:lnTo>
                  <a:pt x="2035873" y="1797233"/>
                </a:lnTo>
                <a:lnTo>
                  <a:pt x="0" y="1797233"/>
                </a:lnTo>
                <a:lnTo>
                  <a:pt x="0" y="0"/>
                </a:lnTo>
                <a:close/>
              </a:path>
            </a:pathLst>
          </a:custGeom>
          <a:blipFill>
            <a:blip r:embed="rId3"/>
            <a:stretch>
              <a:fillRect l="-42642" r="-41457" b="-82833"/>
            </a:stretch>
          </a:blipFill>
        </p:spPr>
      </p:sp>
      <p:sp>
        <p:nvSpPr>
          <p:cNvPr id="3" name="TextBox 3"/>
          <p:cNvSpPr txBox="1"/>
          <p:nvPr/>
        </p:nvSpPr>
        <p:spPr>
          <a:xfrm>
            <a:off x="1028700" y="4520078"/>
            <a:ext cx="13065385" cy="2647020"/>
          </a:xfrm>
          <a:prstGeom prst="rect">
            <a:avLst/>
          </a:prstGeom>
        </p:spPr>
        <p:txBody>
          <a:bodyPr lIns="0" tIns="0" rIns="0" bIns="0" rtlCol="0" anchor="t">
            <a:spAutoFit/>
          </a:bodyPr>
          <a:lstStyle/>
          <a:p>
            <a:pPr algn="l">
              <a:lnSpc>
                <a:spcPts val="10331"/>
              </a:lnSpc>
            </a:pPr>
            <a:r>
              <a:rPr lang="en-US" sz="9478" spc="-284">
                <a:solidFill>
                  <a:srgbClr val="FFFFFF"/>
                </a:solidFill>
                <a:latin typeface="Montserrat 1"/>
                <a:ea typeface="Montserrat 1"/>
                <a:cs typeface="Montserrat 1"/>
                <a:sym typeface="Montserrat 1"/>
              </a:rPr>
              <a:t>Social Media </a:t>
            </a:r>
            <a:r>
              <a:rPr lang="en-US" sz="9478" spc="-284">
                <a:solidFill>
                  <a:srgbClr val="007DBA"/>
                </a:solidFill>
                <a:latin typeface="Montserrat 1"/>
                <a:ea typeface="Montserrat 1"/>
                <a:cs typeface="Montserrat 1"/>
                <a:sym typeface="Montserrat 1"/>
              </a:rPr>
              <a:t>Audit</a:t>
            </a:r>
          </a:p>
          <a:p>
            <a:pPr marL="0" lvl="0" indent="0" algn="l">
              <a:lnSpc>
                <a:spcPts val="10331"/>
              </a:lnSpc>
            </a:pPr>
            <a:endParaRPr lang="en-US" sz="9478" spc="-284">
              <a:solidFill>
                <a:srgbClr val="007DBA"/>
              </a:solidFill>
              <a:latin typeface="Montserrat 1"/>
              <a:ea typeface="Montserrat 1"/>
              <a:cs typeface="Montserrat 1"/>
              <a:sym typeface="Montserrat 1"/>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24384000" cy="1371600"/>
          </a:xfrm>
        </p:grpSpPr>
        <p:sp>
          <p:nvSpPr>
            <p:cNvPr id="3" name="AutoShape 3"/>
            <p:cNvSpPr/>
            <p:nvPr/>
          </p:nvSpPr>
          <p:spPr>
            <a:xfrm>
              <a:off x="0" y="0"/>
              <a:ext cx="24384000" cy="1371600"/>
            </a:xfrm>
            <a:prstGeom prst="rect">
              <a:avLst/>
            </a:prstGeom>
            <a:solidFill>
              <a:srgbClr val="007DBA"/>
            </a:solidFill>
          </p:spPr>
        </p:sp>
      </p:grpSp>
      <p:sp>
        <p:nvSpPr>
          <p:cNvPr id="4" name="TextBox 4"/>
          <p:cNvSpPr txBox="1"/>
          <p:nvPr/>
        </p:nvSpPr>
        <p:spPr>
          <a:xfrm>
            <a:off x="670214" y="9516764"/>
            <a:ext cx="3397902" cy="511771"/>
          </a:xfrm>
          <a:prstGeom prst="rect">
            <a:avLst/>
          </a:prstGeom>
        </p:spPr>
        <p:txBody>
          <a:bodyPr lIns="0" tIns="0" rIns="0" bIns="0" rtlCol="0" anchor="t">
            <a:spAutoFit/>
          </a:bodyPr>
          <a:lstStyle/>
          <a:p>
            <a:pPr algn="l">
              <a:lnSpc>
                <a:spcPts val="4083"/>
              </a:lnSpc>
            </a:pPr>
            <a:r>
              <a:rPr lang="en-US" sz="3402" dirty="0">
                <a:solidFill>
                  <a:srgbClr val="FFFFFF"/>
                </a:solidFill>
                <a:latin typeface="Arial" panose="020B0604020202020204" pitchFamily="34" charset="0"/>
                <a:ea typeface="Montserrat 3"/>
                <a:cs typeface="Arial" panose="020B0604020202020204" pitchFamily="34" charset="0"/>
                <a:sym typeface="Montserrat 3"/>
              </a:rPr>
              <a:t>* Delete Slide</a:t>
            </a:r>
          </a:p>
        </p:txBody>
      </p:sp>
      <p:sp>
        <p:nvSpPr>
          <p:cNvPr id="5" name="TextBox 5"/>
          <p:cNvSpPr txBox="1"/>
          <p:nvPr/>
        </p:nvSpPr>
        <p:spPr>
          <a:xfrm>
            <a:off x="1028700" y="2256790"/>
            <a:ext cx="16230600" cy="4625341"/>
          </a:xfrm>
          <a:prstGeom prst="rect">
            <a:avLst/>
          </a:prstGeom>
        </p:spPr>
        <p:txBody>
          <a:bodyPr lIns="0" tIns="0" rIns="0" bIns="0" rtlCol="0" anchor="t">
            <a:spAutoFit/>
          </a:bodyPr>
          <a:lstStyle/>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If you’re already using social media, take a step back and look at: </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marL="669283" lvl="1" indent="-334641" algn="l">
              <a:lnSpc>
                <a:spcPts val="4649"/>
              </a:lnSpc>
              <a:buFont typeface="Arial"/>
              <a:buChar char="•"/>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What’s working and what’s not</a:t>
            </a:r>
          </a:p>
          <a:p>
            <a:pPr marL="669283" lvl="1" indent="-334641" algn="l">
              <a:lnSpc>
                <a:spcPts val="4649"/>
              </a:lnSpc>
              <a:buFont typeface="Arial"/>
              <a:buChar char="•"/>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Who is engaging with you</a:t>
            </a:r>
          </a:p>
          <a:p>
            <a:pPr marL="669283" lvl="1" indent="-334641" algn="l">
              <a:lnSpc>
                <a:spcPts val="4649"/>
              </a:lnSpc>
              <a:buFont typeface="Arial"/>
              <a:buChar char="•"/>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What you can learn from your current performance</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If you aren’t currently using social media, revisit this 6 months in!</a:t>
            </a:r>
          </a:p>
          <a:p>
            <a:pPr marL="0" lvl="0" indent="0" algn="l">
              <a:lnSpc>
                <a:spcPts val="4649"/>
              </a:lnSpc>
              <a:spcBef>
                <a:spcPct val="0"/>
              </a:spcBef>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1028700" y="1036654"/>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Social Media Benchmarks</a:t>
            </a:r>
          </a:p>
        </p:txBody>
      </p:sp>
      <p:sp>
        <p:nvSpPr>
          <p:cNvPr id="3" name="TextBox 3"/>
          <p:cNvSpPr txBox="1"/>
          <p:nvPr/>
        </p:nvSpPr>
        <p:spPr>
          <a:xfrm>
            <a:off x="1028700" y="2057734"/>
            <a:ext cx="13465302" cy="974626"/>
          </a:xfrm>
          <a:prstGeom prst="rect">
            <a:avLst/>
          </a:prstGeom>
        </p:spPr>
        <p:txBody>
          <a:bodyPr lIns="0" tIns="0" rIns="0" bIns="0" rtlCol="0" anchor="t">
            <a:spAutoFit/>
          </a:bodyPr>
          <a:lstStyle/>
          <a:p>
            <a:pPr algn="l">
              <a:lnSpc>
                <a:spcPts val="3754"/>
              </a:lnSpc>
            </a:pPr>
            <a:r>
              <a:rPr lang="en-US" sz="3754" spc="-112" dirty="0">
                <a:solidFill>
                  <a:srgbClr val="FFFFFF"/>
                </a:solidFill>
                <a:latin typeface="Arial" panose="020B0604020202020204" pitchFamily="34" charset="0"/>
                <a:ea typeface="Montserrat 4"/>
                <a:cs typeface="Arial" panose="020B0604020202020204" pitchFamily="34" charset="0"/>
                <a:sym typeface="Montserrat 4"/>
              </a:rPr>
              <a:t>As of: INSERT DATE [Data from INSERT DATE RANGE]</a:t>
            </a:r>
          </a:p>
          <a:p>
            <a:pPr marL="0" lvl="0" indent="0" algn="l">
              <a:lnSpc>
                <a:spcPts val="3754"/>
              </a:lnSpc>
              <a:spcBef>
                <a:spcPct val="0"/>
              </a:spcBef>
            </a:pPr>
            <a:endParaRPr lang="en-US" sz="3754" spc="-112" dirty="0">
              <a:solidFill>
                <a:srgbClr val="FFFFFF"/>
              </a:solidFill>
              <a:latin typeface="Montserrat 4"/>
              <a:ea typeface="Montserrat 4"/>
              <a:cs typeface="Montserrat 4"/>
              <a:sym typeface="Montserrat 4"/>
            </a:endParaRPr>
          </a:p>
        </p:txBody>
      </p:sp>
      <p:grpSp>
        <p:nvGrpSpPr>
          <p:cNvPr id="4" name="Group 4"/>
          <p:cNvGrpSpPr/>
          <p:nvPr/>
        </p:nvGrpSpPr>
        <p:grpSpPr>
          <a:xfrm>
            <a:off x="1028700" y="3888543"/>
            <a:ext cx="16866366" cy="5978608"/>
            <a:chOff x="0" y="0"/>
            <a:chExt cx="6027461" cy="2136550"/>
          </a:xfrm>
        </p:grpSpPr>
        <p:sp>
          <p:nvSpPr>
            <p:cNvPr id="5" name="Freeform 5"/>
            <p:cNvSpPr/>
            <p:nvPr/>
          </p:nvSpPr>
          <p:spPr>
            <a:xfrm>
              <a:off x="0" y="0"/>
              <a:ext cx="6027461" cy="2136550"/>
            </a:xfrm>
            <a:custGeom>
              <a:avLst/>
              <a:gdLst/>
              <a:ahLst/>
              <a:cxnLst/>
              <a:rect l="l" t="t" r="r" b="b"/>
              <a:pathLst>
                <a:path w="6027461" h="2136550">
                  <a:moveTo>
                    <a:pt x="0" y="0"/>
                  </a:moveTo>
                  <a:lnTo>
                    <a:pt x="6027461" y="0"/>
                  </a:lnTo>
                  <a:lnTo>
                    <a:pt x="6027461" y="2136550"/>
                  </a:lnTo>
                  <a:lnTo>
                    <a:pt x="0" y="2136550"/>
                  </a:lnTo>
                  <a:close/>
                </a:path>
              </a:pathLst>
            </a:custGeom>
            <a:solidFill>
              <a:srgbClr val="FFFFFF"/>
            </a:solidFill>
          </p:spPr>
        </p:sp>
        <p:sp>
          <p:nvSpPr>
            <p:cNvPr id="6" name="TextBox 6"/>
            <p:cNvSpPr txBox="1"/>
            <p:nvPr/>
          </p:nvSpPr>
          <p:spPr>
            <a:xfrm>
              <a:off x="0" y="47625"/>
              <a:ext cx="6027461" cy="2088925"/>
            </a:xfrm>
            <a:prstGeom prst="rect">
              <a:avLst/>
            </a:prstGeom>
          </p:spPr>
          <p:txBody>
            <a:bodyPr lIns="50800" tIns="50800" rIns="50800" bIns="50800" rtlCol="0" anchor="ctr"/>
            <a:lstStyle/>
            <a:p>
              <a:pPr algn="ctr">
                <a:lnSpc>
                  <a:spcPts val="2620"/>
                </a:lnSpc>
              </a:pPr>
              <a:endParaRPr/>
            </a:p>
          </p:txBody>
        </p:sp>
      </p:grpSp>
      <p:grpSp>
        <p:nvGrpSpPr>
          <p:cNvPr id="7" name="Group 7"/>
          <p:cNvGrpSpPr/>
          <p:nvPr/>
        </p:nvGrpSpPr>
        <p:grpSpPr>
          <a:xfrm>
            <a:off x="3839761" y="2865392"/>
            <a:ext cx="2811061" cy="1023151"/>
            <a:chOff x="0" y="0"/>
            <a:chExt cx="1004577" cy="365639"/>
          </a:xfrm>
        </p:grpSpPr>
        <p:sp>
          <p:nvSpPr>
            <p:cNvPr id="8" name="Freeform 8"/>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111C4E"/>
            </a:solidFill>
          </p:spPr>
        </p:sp>
        <p:sp>
          <p:nvSpPr>
            <p:cNvPr id="9" name="TextBox 9"/>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10" name="Group 10"/>
          <p:cNvGrpSpPr/>
          <p:nvPr/>
        </p:nvGrpSpPr>
        <p:grpSpPr>
          <a:xfrm>
            <a:off x="6650822" y="2865392"/>
            <a:ext cx="2811061" cy="1023151"/>
            <a:chOff x="0" y="0"/>
            <a:chExt cx="1004577" cy="365639"/>
          </a:xfrm>
        </p:grpSpPr>
        <p:sp>
          <p:nvSpPr>
            <p:cNvPr id="11" name="Freeform 11"/>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03087"/>
            </a:solidFill>
          </p:spPr>
        </p:sp>
        <p:sp>
          <p:nvSpPr>
            <p:cNvPr id="12" name="TextBox 12"/>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13" name="Group 13"/>
          <p:cNvGrpSpPr/>
          <p:nvPr/>
        </p:nvGrpSpPr>
        <p:grpSpPr>
          <a:xfrm>
            <a:off x="9461883" y="2865392"/>
            <a:ext cx="2811061" cy="1023151"/>
            <a:chOff x="0" y="0"/>
            <a:chExt cx="1004577" cy="365639"/>
          </a:xfrm>
        </p:grpSpPr>
        <p:sp>
          <p:nvSpPr>
            <p:cNvPr id="14" name="Freeform 14"/>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0BFB3"/>
            </a:solidFill>
          </p:spPr>
        </p:sp>
        <p:sp>
          <p:nvSpPr>
            <p:cNvPr id="15" name="TextBox 15"/>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16" name="Group 16"/>
          <p:cNvGrpSpPr/>
          <p:nvPr/>
        </p:nvGrpSpPr>
        <p:grpSpPr>
          <a:xfrm>
            <a:off x="12272944" y="2865392"/>
            <a:ext cx="2811061" cy="1023151"/>
            <a:chOff x="0" y="0"/>
            <a:chExt cx="1004577" cy="365639"/>
          </a:xfrm>
        </p:grpSpPr>
        <p:sp>
          <p:nvSpPr>
            <p:cNvPr id="17" name="Freeform 17"/>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0A766"/>
            </a:solidFill>
          </p:spPr>
        </p:sp>
        <p:sp>
          <p:nvSpPr>
            <p:cNvPr id="18" name="TextBox 18"/>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19" name="Group 19"/>
          <p:cNvGrpSpPr/>
          <p:nvPr/>
        </p:nvGrpSpPr>
        <p:grpSpPr>
          <a:xfrm>
            <a:off x="15084005" y="2865392"/>
            <a:ext cx="2811061" cy="1023151"/>
            <a:chOff x="0" y="0"/>
            <a:chExt cx="1004577" cy="365639"/>
          </a:xfrm>
        </p:grpSpPr>
        <p:sp>
          <p:nvSpPr>
            <p:cNvPr id="20" name="Freeform 20"/>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D6118"/>
            </a:solidFill>
          </p:spPr>
        </p:sp>
        <p:sp>
          <p:nvSpPr>
            <p:cNvPr id="21" name="TextBox 21"/>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22" name="Group 22"/>
          <p:cNvGrpSpPr/>
          <p:nvPr/>
        </p:nvGrpSpPr>
        <p:grpSpPr>
          <a:xfrm>
            <a:off x="1028700" y="2865392"/>
            <a:ext cx="2811061" cy="1023151"/>
            <a:chOff x="0" y="0"/>
            <a:chExt cx="1004577" cy="365639"/>
          </a:xfrm>
        </p:grpSpPr>
        <p:sp>
          <p:nvSpPr>
            <p:cNvPr id="23" name="Freeform 23"/>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653165"/>
            </a:solidFill>
          </p:spPr>
        </p:sp>
        <p:sp>
          <p:nvSpPr>
            <p:cNvPr id="24" name="TextBox 24"/>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25" name="Group 25"/>
          <p:cNvGrpSpPr/>
          <p:nvPr/>
        </p:nvGrpSpPr>
        <p:grpSpPr>
          <a:xfrm>
            <a:off x="1028700" y="5391120"/>
            <a:ext cx="16866366" cy="1478509"/>
            <a:chOff x="0" y="0"/>
            <a:chExt cx="6027461" cy="528368"/>
          </a:xfrm>
        </p:grpSpPr>
        <p:sp>
          <p:nvSpPr>
            <p:cNvPr id="26" name="Freeform 26"/>
            <p:cNvSpPr/>
            <p:nvPr/>
          </p:nvSpPr>
          <p:spPr>
            <a:xfrm>
              <a:off x="0" y="0"/>
              <a:ext cx="6027461" cy="528368"/>
            </a:xfrm>
            <a:custGeom>
              <a:avLst/>
              <a:gdLst/>
              <a:ahLst/>
              <a:cxnLst/>
              <a:rect l="l" t="t" r="r" b="b"/>
              <a:pathLst>
                <a:path w="6027461" h="528368">
                  <a:moveTo>
                    <a:pt x="0" y="0"/>
                  </a:moveTo>
                  <a:lnTo>
                    <a:pt x="6027461" y="0"/>
                  </a:lnTo>
                  <a:lnTo>
                    <a:pt x="6027461" y="528368"/>
                  </a:lnTo>
                  <a:lnTo>
                    <a:pt x="0" y="528368"/>
                  </a:lnTo>
                  <a:close/>
                </a:path>
              </a:pathLst>
            </a:custGeom>
            <a:solidFill>
              <a:srgbClr val="D0F0FF"/>
            </a:solidFill>
          </p:spPr>
        </p:sp>
        <p:sp>
          <p:nvSpPr>
            <p:cNvPr id="27" name="TextBox 27"/>
            <p:cNvSpPr txBox="1"/>
            <p:nvPr/>
          </p:nvSpPr>
          <p:spPr>
            <a:xfrm>
              <a:off x="0" y="47625"/>
              <a:ext cx="6027461" cy="480743"/>
            </a:xfrm>
            <a:prstGeom prst="rect">
              <a:avLst/>
            </a:prstGeom>
          </p:spPr>
          <p:txBody>
            <a:bodyPr lIns="50800" tIns="50800" rIns="50800" bIns="50800" rtlCol="0" anchor="ctr"/>
            <a:lstStyle/>
            <a:p>
              <a:pPr algn="ctr">
                <a:lnSpc>
                  <a:spcPts val="2620"/>
                </a:lnSpc>
              </a:pPr>
              <a:endParaRPr/>
            </a:p>
          </p:txBody>
        </p:sp>
      </p:grpSp>
      <p:grpSp>
        <p:nvGrpSpPr>
          <p:cNvPr id="28" name="Group 28"/>
          <p:cNvGrpSpPr/>
          <p:nvPr/>
        </p:nvGrpSpPr>
        <p:grpSpPr>
          <a:xfrm>
            <a:off x="1028700" y="8388643"/>
            <a:ext cx="16866366" cy="1478509"/>
            <a:chOff x="0" y="0"/>
            <a:chExt cx="6027461" cy="528368"/>
          </a:xfrm>
        </p:grpSpPr>
        <p:sp>
          <p:nvSpPr>
            <p:cNvPr id="29" name="Freeform 29"/>
            <p:cNvSpPr/>
            <p:nvPr/>
          </p:nvSpPr>
          <p:spPr>
            <a:xfrm>
              <a:off x="0" y="0"/>
              <a:ext cx="6027461" cy="528368"/>
            </a:xfrm>
            <a:custGeom>
              <a:avLst/>
              <a:gdLst/>
              <a:ahLst/>
              <a:cxnLst/>
              <a:rect l="l" t="t" r="r" b="b"/>
              <a:pathLst>
                <a:path w="6027461" h="528368">
                  <a:moveTo>
                    <a:pt x="0" y="0"/>
                  </a:moveTo>
                  <a:lnTo>
                    <a:pt x="6027461" y="0"/>
                  </a:lnTo>
                  <a:lnTo>
                    <a:pt x="6027461" y="528368"/>
                  </a:lnTo>
                  <a:lnTo>
                    <a:pt x="0" y="528368"/>
                  </a:lnTo>
                  <a:close/>
                </a:path>
              </a:pathLst>
            </a:custGeom>
            <a:solidFill>
              <a:srgbClr val="D0F0FF"/>
            </a:solidFill>
          </p:spPr>
        </p:sp>
        <p:sp>
          <p:nvSpPr>
            <p:cNvPr id="30" name="TextBox 30"/>
            <p:cNvSpPr txBox="1"/>
            <p:nvPr/>
          </p:nvSpPr>
          <p:spPr>
            <a:xfrm>
              <a:off x="0" y="47625"/>
              <a:ext cx="6027461" cy="480743"/>
            </a:xfrm>
            <a:prstGeom prst="rect">
              <a:avLst/>
            </a:prstGeom>
          </p:spPr>
          <p:txBody>
            <a:bodyPr lIns="50800" tIns="50800" rIns="50800" bIns="50800" rtlCol="0" anchor="ctr"/>
            <a:lstStyle/>
            <a:p>
              <a:pPr algn="ctr">
                <a:lnSpc>
                  <a:spcPts val="2620"/>
                </a:lnSpc>
              </a:pPr>
              <a:endParaRPr/>
            </a:p>
          </p:txBody>
        </p:sp>
      </p:grpSp>
      <p:sp>
        <p:nvSpPr>
          <p:cNvPr id="31" name="AutoShape 31"/>
          <p:cNvSpPr/>
          <p:nvPr/>
        </p:nvSpPr>
        <p:spPr>
          <a:xfrm flipV="1">
            <a:off x="3854048" y="2865392"/>
            <a:ext cx="0" cy="6987472"/>
          </a:xfrm>
          <a:prstGeom prst="line">
            <a:avLst/>
          </a:prstGeom>
          <a:ln w="28575" cap="flat">
            <a:solidFill>
              <a:srgbClr val="111C4E"/>
            </a:solidFill>
            <a:prstDash val="solid"/>
            <a:headEnd type="none" w="sm" len="sm"/>
            <a:tailEnd type="none" w="sm" len="sm"/>
          </a:ln>
        </p:spPr>
      </p:sp>
      <p:sp>
        <p:nvSpPr>
          <p:cNvPr id="32" name="TextBox 32"/>
          <p:cNvSpPr txBox="1"/>
          <p:nvPr/>
        </p:nvSpPr>
        <p:spPr>
          <a:xfrm>
            <a:off x="1960246" y="3269249"/>
            <a:ext cx="1176844" cy="269304"/>
          </a:xfrm>
          <a:prstGeom prst="rect">
            <a:avLst/>
          </a:prstGeom>
        </p:spPr>
        <p:txBody>
          <a:bodyPr lIns="0" tIns="0" rIns="0" bIns="0" rtlCol="0" anchor="t">
            <a:spAutoFit/>
          </a:bodyPr>
          <a:lstStyle/>
          <a:p>
            <a:pPr marL="0" lvl="0" indent="0" algn="l">
              <a:lnSpc>
                <a:spcPts val="2113"/>
              </a:lnSpc>
              <a:spcBef>
                <a:spcPct val="0"/>
              </a:spcBef>
            </a:pPr>
            <a:r>
              <a:rPr lang="en-US" sz="2113" spc="-63" dirty="0">
                <a:solidFill>
                  <a:srgbClr val="FFFFFF"/>
                </a:solidFill>
                <a:latin typeface="Arial" panose="020B0604020202020204" pitchFamily="34" charset="0"/>
                <a:ea typeface="Montserrat 1"/>
                <a:cs typeface="Arial" panose="020B0604020202020204" pitchFamily="34" charset="0"/>
                <a:sym typeface="Montserrat 1"/>
              </a:rPr>
              <a:t>Channel</a:t>
            </a:r>
          </a:p>
        </p:txBody>
      </p:sp>
      <p:sp>
        <p:nvSpPr>
          <p:cNvPr id="33" name="TextBox 33"/>
          <p:cNvSpPr txBox="1"/>
          <p:nvPr/>
        </p:nvSpPr>
        <p:spPr>
          <a:xfrm>
            <a:off x="4386377" y="3141471"/>
            <a:ext cx="1812610" cy="548981"/>
          </a:xfrm>
          <a:prstGeom prst="rect">
            <a:avLst/>
          </a:prstGeom>
        </p:spPr>
        <p:txBody>
          <a:bodyPr lIns="0" tIns="0" rIns="0" bIns="0" rtlCol="0" anchor="t">
            <a:spAutoFit/>
          </a:bodyPr>
          <a:lstStyle/>
          <a:p>
            <a:pPr marL="0" lvl="0" indent="0" algn="ctr">
              <a:lnSpc>
                <a:spcPts val="2113"/>
              </a:lnSpc>
              <a:spcBef>
                <a:spcPct val="0"/>
              </a:spcBef>
            </a:pPr>
            <a:r>
              <a:rPr lang="en-US" sz="2113" spc="-63" dirty="0">
                <a:solidFill>
                  <a:srgbClr val="FFFFFF"/>
                </a:solidFill>
                <a:latin typeface="Arial" panose="020B0604020202020204" pitchFamily="34" charset="0"/>
                <a:ea typeface="Montserrat 1"/>
                <a:cs typeface="Arial" panose="020B0604020202020204" pitchFamily="34" charset="0"/>
                <a:sym typeface="Montserrat 1"/>
              </a:rPr>
              <a:t>Number of followers</a:t>
            </a:r>
          </a:p>
        </p:txBody>
      </p:sp>
      <p:sp>
        <p:nvSpPr>
          <p:cNvPr id="34" name="TextBox 34"/>
          <p:cNvSpPr txBox="1"/>
          <p:nvPr/>
        </p:nvSpPr>
        <p:spPr>
          <a:xfrm>
            <a:off x="7554492" y="3287993"/>
            <a:ext cx="1405720" cy="269304"/>
          </a:xfrm>
          <a:prstGeom prst="rect">
            <a:avLst/>
          </a:prstGeom>
        </p:spPr>
        <p:txBody>
          <a:bodyPr lIns="0" tIns="0" rIns="0" bIns="0" rtlCol="0" anchor="t">
            <a:spAutoFit/>
          </a:bodyPr>
          <a:lstStyle/>
          <a:p>
            <a:pPr marL="0" lvl="0" indent="0" algn="l">
              <a:lnSpc>
                <a:spcPts val="2113"/>
              </a:lnSpc>
              <a:spcBef>
                <a:spcPct val="0"/>
              </a:spcBef>
            </a:pPr>
            <a:r>
              <a:rPr lang="en-US" sz="2113" spc="-63" dirty="0">
                <a:solidFill>
                  <a:srgbClr val="FFFFFF"/>
                </a:solidFill>
                <a:latin typeface="Arial" panose="020B0604020202020204" pitchFamily="34" charset="0"/>
                <a:ea typeface="Montserrat 1"/>
                <a:cs typeface="Arial" panose="020B0604020202020204" pitchFamily="34" charset="0"/>
                <a:sym typeface="Montserrat 1"/>
              </a:rPr>
              <a:t># of Posts</a:t>
            </a:r>
          </a:p>
        </p:txBody>
      </p:sp>
      <p:sp>
        <p:nvSpPr>
          <p:cNvPr id="35" name="TextBox 35"/>
          <p:cNvSpPr txBox="1"/>
          <p:nvPr/>
        </p:nvSpPr>
        <p:spPr>
          <a:xfrm>
            <a:off x="9495823" y="3121527"/>
            <a:ext cx="2743181" cy="548981"/>
          </a:xfrm>
          <a:prstGeom prst="rect">
            <a:avLst/>
          </a:prstGeom>
        </p:spPr>
        <p:txBody>
          <a:bodyPr lIns="0" tIns="0" rIns="0" bIns="0" rtlCol="0" anchor="t">
            <a:spAutoFit/>
          </a:bodyPr>
          <a:lstStyle/>
          <a:p>
            <a:pPr marL="0" lvl="0" indent="0" algn="ctr">
              <a:lnSpc>
                <a:spcPts val="2113"/>
              </a:lnSpc>
              <a:spcBef>
                <a:spcPct val="0"/>
              </a:spcBef>
            </a:pPr>
            <a:r>
              <a:rPr lang="en-US" sz="2113" spc="-63" dirty="0">
                <a:solidFill>
                  <a:srgbClr val="FFFFFF"/>
                </a:solidFill>
                <a:latin typeface="Arial" panose="020B0604020202020204" pitchFamily="34" charset="0"/>
                <a:ea typeface="Montserrat 1"/>
                <a:cs typeface="Arial" panose="020B0604020202020204" pitchFamily="34" charset="0"/>
                <a:sym typeface="Montserrat 1"/>
              </a:rPr>
              <a:t>Average engagement rate</a:t>
            </a:r>
          </a:p>
        </p:txBody>
      </p:sp>
      <p:sp>
        <p:nvSpPr>
          <p:cNvPr id="36" name="TextBox 36"/>
          <p:cNvSpPr txBox="1"/>
          <p:nvPr/>
        </p:nvSpPr>
        <p:spPr>
          <a:xfrm>
            <a:off x="13156962" y="3269249"/>
            <a:ext cx="1303997" cy="269304"/>
          </a:xfrm>
          <a:prstGeom prst="rect">
            <a:avLst/>
          </a:prstGeom>
        </p:spPr>
        <p:txBody>
          <a:bodyPr lIns="0" tIns="0" rIns="0" bIns="0" rtlCol="0" anchor="t">
            <a:spAutoFit/>
          </a:bodyPr>
          <a:lstStyle/>
          <a:p>
            <a:pPr marL="0" lvl="0" indent="0" algn="l">
              <a:lnSpc>
                <a:spcPts val="2113"/>
              </a:lnSpc>
              <a:spcBef>
                <a:spcPct val="0"/>
              </a:spcBef>
            </a:pPr>
            <a:r>
              <a:rPr lang="en-US" sz="2113" spc="-63" dirty="0">
                <a:solidFill>
                  <a:srgbClr val="FFFFFF"/>
                </a:solidFill>
                <a:latin typeface="Arial" panose="020B0604020202020204" pitchFamily="34" charset="0"/>
                <a:ea typeface="Montserrat 1"/>
                <a:cs typeface="Arial" panose="020B0604020202020204" pitchFamily="34" charset="0"/>
                <a:sym typeface="Montserrat 1"/>
              </a:rPr>
              <a:t>Mentions</a:t>
            </a:r>
          </a:p>
        </p:txBody>
      </p:sp>
      <p:sp>
        <p:nvSpPr>
          <p:cNvPr id="37" name="TextBox 37"/>
          <p:cNvSpPr txBox="1"/>
          <p:nvPr/>
        </p:nvSpPr>
        <p:spPr>
          <a:xfrm>
            <a:off x="16123059" y="3269249"/>
            <a:ext cx="975145" cy="269304"/>
          </a:xfrm>
          <a:prstGeom prst="rect">
            <a:avLst/>
          </a:prstGeom>
        </p:spPr>
        <p:txBody>
          <a:bodyPr lIns="0" tIns="0" rIns="0" bIns="0" rtlCol="0" anchor="t">
            <a:spAutoFit/>
          </a:bodyPr>
          <a:lstStyle/>
          <a:p>
            <a:pPr marL="0" lvl="0" indent="0" algn="l">
              <a:lnSpc>
                <a:spcPts val="2113"/>
              </a:lnSpc>
              <a:spcBef>
                <a:spcPct val="0"/>
              </a:spcBef>
            </a:pPr>
            <a:r>
              <a:rPr lang="en-US" sz="2113" spc="-63" dirty="0">
                <a:solidFill>
                  <a:srgbClr val="FFFFFF"/>
                </a:solidFill>
                <a:latin typeface="Arial" panose="020B0604020202020204" pitchFamily="34" charset="0"/>
                <a:ea typeface="Montserrat 1"/>
                <a:cs typeface="Arial" panose="020B0604020202020204" pitchFamily="34" charset="0"/>
                <a:sym typeface="Montserrat 1"/>
              </a:rPr>
              <a:t>Reach</a:t>
            </a:r>
          </a:p>
        </p:txBody>
      </p:sp>
      <p:sp>
        <p:nvSpPr>
          <p:cNvPr id="38" name="TextBox 38"/>
          <p:cNvSpPr txBox="1"/>
          <p:nvPr/>
        </p:nvSpPr>
        <p:spPr>
          <a:xfrm>
            <a:off x="1693225" y="4517741"/>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dirty="0">
                <a:solidFill>
                  <a:srgbClr val="111C4E"/>
                </a:solidFill>
                <a:latin typeface="Arial" panose="020B0604020202020204" pitchFamily="34" charset="0"/>
                <a:ea typeface="Montserrat 1"/>
                <a:cs typeface="Arial" panose="020B0604020202020204" pitchFamily="34" charset="0"/>
                <a:sym typeface="Montserrat 1"/>
              </a:rPr>
              <a:t>Instagram</a:t>
            </a:r>
          </a:p>
        </p:txBody>
      </p:sp>
      <p:sp>
        <p:nvSpPr>
          <p:cNvPr id="39" name="TextBox 39"/>
          <p:cNvSpPr txBox="1"/>
          <p:nvPr/>
        </p:nvSpPr>
        <p:spPr>
          <a:xfrm>
            <a:off x="1693225" y="6076372"/>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dirty="0">
                <a:solidFill>
                  <a:srgbClr val="111C4E"/>
                </a:solidFill>
                <a:latin typeface="Arial" panose="020B0604020202020204" pitchFamily="34" charset="0"/>
                <a:ea typeface="Montserrat 1"/>
                <a:cs typeface="Arial" panose="020B0604020202020204" pitchFamily="34" charset="0"/>
                <a:sym typeface="Montserrat 1"/>
              </a:rPr>
              <a:t>Facebook</a:t>
            </a:r>
          </a:p>
        </p:txBody>
      </p:sp>
      <p:sp>
        <p:nvSpPr>
          <p:cNvPr id="40" name="TextBox 40"/>
          <p:cNvSpPr txBox="1"/>
          <p:nvPr/>
        </p:nvSpPr>
        <p:spPr>
          <a:xfrm>
            <a:off x="1693225" y="7507045"/>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dirty="0">
                <a:solidFill>
                  <a:srgbClr val="111C4E"/>
                </a:solidFill>
                <a:latin typeface="Arial" panose="020B0604020202020204" pitchFamily="34" charset="0"/>
                <a:ea typeface="Montserrat 1"/>
                <a:cs typeface="Arial" panose="020B0604020202020204" pitchFamily="34" charset="0"/>
                <a:sym typeface="Montserrat 1"/>
              </a:rPr>
              <a:t>LinkedIn</a:t>
            </a:r>
          </a:p>
        </p:txBody>
      </p:sp>
      <p:sp>
        <p:nvSpPr>
          <p:cNvPr id="41" name="TextBox 41"/>
          <p:cNvSpPr txBox="1"/>
          <p:nvPr/>
        </p:nvSpPr>
        <p:spPr>
          <a:xfrm>
            <a:off x="1693225" y="9005807"/>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dirty="0">
                <a:solidFill>
                  <a:srgbClr val="111C4E"/>
                </a:solidFill>
                <a:latin typeface="Arial" panose="020B0604020202020204" pitchFamily="34" charset="0"/>
                <a:ea typeface="Montserrat 1"/>
                <a:cs typeface="Arial" panose="020B0604020202020204" pitchFamily="34" charset="0"/>
                <a:sym typeface="Montserrat 1"/>
              </a:rPr>
              <a:t>TikTok</a:t>
            </a:r>
          </a:p>
        </p:txBody>
      </p:sp>
      <p:sp>
        <p:nvSpPr>
          <p:cNvPr id="42" name="AutoShape 42"/>
          <p:cNvSpPr/>
          <p:nvPr/>
        </p:nvSpPr>
        <p:spPr>
          <a:xfrm flipV="1">
            <a:off x="1014412" y="2865392"/>
            <a:ext cx="0" cy="7001760"/>
          </a:xfrm>
          <a:prstGeom prst="line">
            <a:avLst/>
          </a:prstGeom>
          <a:ln w="28575" cap="flat">
            <a:solidFill>
              <a:srgbClr val="111C4E"/>
            </a:solidFill>
            <a:prstDash val="solid"/>
            <a:headEnd type="none" w="sm" len="sm"/>
            <a:tailEnd type="none" w="sm" len="sm"/>
          </a:ln>
        </p:spPr>
      </p:sp>
      <p:sp>
        <p:nvSpPr>
          <p:cNvPr id="43" name="AutoShape 43"/>
          <p:cNvSpPr/>
          <p:nvPr/>
        </p:nvSpPr>
        <p:spPr>
          <a:xfrm flipH="1" flipV="1">
            <a:off x="1014412" y="9852864"/>
            <a:ext cx="16880653" cy="14287"/>
          </a:xfrm>
          <a:prstGeom prst="line">
            <a:avLst/>
          </a:prstGeom>
          <a:ln w="28575" cap="flat">
            <a:solidFill>
              <a:srgbClr val="111C4E"/>
            </a:solidFill>
            <a:prstDash val="solid"/>
            <a:headEnd type="none" w="sm" len="sm"/>
            <a:tailEnd type="none" w="sm" len="sm"/>
          </a:ln>
        </p:spPr>
      </p:sp>
      <p:sp>
        <p:nvSpPr>
          <p:cNvPr id="44" name="AutoShape 44"/>
          <p:cNvSpPr/>
          <p:nvPr/>
        </p:nvSpPr>
        <p:spPr>
          <a:xfrm flipV="1">
            <a:off x="17880778" y="2864917"/>
            <a:ext cx="0" cy="6987472"/>
          </a:xfrm>
          <a:prstGeom prst="line">
            <a:avLst/>
          </a:prstGeom>
          <a:ln w="28575" cap="flat">
            <a:solidFill>
              <a:srgbClr val="111C4E"/>
            </a:solidFill>
            <a:prstDash val="solid"/>
            <a:headEnd type="none" w="sm" len="sm"/>
            <a:tailEnd type="none" w="sm" len="sm"/>
          </a:ln>
        </p:spPr>
      </p:sp>
      <p:sp>
        <p:nvSpPr>
          <p:cNvPr id="45" name="AutoShape 45"/>
          <p:cNvSpPr/>
          <p:nvPr/>
        </p:nvSpPr>
        <p:spPr>
          <a:xfrm flipH="1" flipV="1">
            <a:off x="1000113" y="2858248"/>
            <a:ext cx="16894953" cy="6669"/>
          </a:xfrm>
          <a:prstGeom prst="line">
            <a:avLst/>
          </a:prstGeom>
          <a:ln w="28575" cap="flat">
            <a:solidFill>
              <a:srgbClr val="111C4E"/>
            </a:solidFill>
            <a:prstDash val="solid"/>
            <a:headEnd type="none" w="sm" len="sm"/>
            <a:tailEnd type="none" w="sm" len="sm"/>
          </a:ln>
        </p:spPr>
      </p:sp>
      <p:sp>
        <p:nvSpPr>
          <p:cNvPr id="46" name="AutoShape 46"/>
          <p:cNvSpPr/>
          <p:nvPr/>
        </p:nvSpPr>
        <p:spPr>
          <a:xfrm flipH="1" flipV="1">
            <a:off x="1014406" y="3867587"/>
            <a:ext cx="16866372" cy="20956"/>
          </a:xfrm>
          <a:prstGeom prst="line">
            <a:avLst/>
          </a:prstGeom>
          <a:ln w="28575" cap="flat">
            <a:solidFill>
              <a:srgbClr val="111C4E"/>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808702" y="1860344"/>
            <a:ext cx="16670596" cy="659920"/>
            <a:chOff x="0" y="0"/>
            <a:chExt cx="3951351" cy="156418"/>
          </a:xfrm>
        </p:grpSpPr>
        <p:sp>
          <p:nvSpPr>
            <p:cNvPr id="3" name="Freeform 3"/>
            <p:cNvSpPr/>
            <p:nvPr/>
          </p:nvSpPr>
          <p:spPr>
            <a:xfrm>
              <a:off x="0" y="0"/>
              <a:ext cx="3951351" cy="156418"/>
            </a:xfrm>
            <a:custGeom>
              <a:avLst/>
              <a:gdLst/>
              <a:ahLst/>
              <a:cxnLst/>
              <a:rect l="l" t="t" r="r" b="b"/>
              <a:pathLst>
                <a:path w="3951351" h="156418">
                  <a:moveTo>
                    <a:pt x="0" y="0"/>
                  </a:moveTo>
                  <a:lnTo>
                    <a:pt x="3951351" y="0"/>
                  </a:lnTo>
                  <a:lnTo>
                    <a:pt x="3951351" y="156418"/>
                  </a:lnTo>
                  <a:lnTo>
                    <a:pt x="0" y="156418"/>
                  </a:lnTo>
                  <a:close/>
                </a:path>
              </a:pathLst>
            </a:custGeom>
            <a:solidFill>
              <a:srgbClr val="111C4E"/>
            </a:solidFill>
          </p:spPr>
        </p:sp>
        <p:sp>
          <p:nvSpPr>
            <p:cNvPr id="4" name="TextBox 4"/>
            <p:cNvSpPr txBox="1"/>
            <p:nvPr/>
          </p:nvSpPr>
          <p:spPr>
            <a:xfrm>
              <a:off x="0" y="28575"/>
              <a:ext cx="3951351" cy="127843"/>
            </a:xfrm>
            <a:prstGeom prst="rect">
              <a:avLst/>
            </a:prstGeom>
          </p:spPr>
          <p:txBody>
            <a:bodyPr lIns="50800" tIns="50800" rIns="50800" bIns="50800" rtlCol="0" anchor="ctr"/>
            <a:lstStyle/>
            <a:p>
              <a:pPr algn="ctr">
                <a:lnSpc>
                  <a:spcPts val="1830"/>
                </a:lnSpc>
              </a:pPr>
              <a:endParaRPr/>
            </a:p>
          </p:txBody>
        </p:sp>
      </p:grpSp>
      <p:grpSp>
        <p:nvGrpSpPr>
          <p:cNvPr id="5" name="Group 5"/>
          <p:cNvGrpSpPr/>
          <p:nvPr/>
        </p:nvGrpSpPr>
        <p:grpSpPr>
          <a:xfrm>
            <a:off x="808702" y="2520264"/>
            <a:ext cx="16670596" cy="7469208"/>
            <a:chOff x="0" y="0"/>
            <a:chExt cx="3951351" cy="1770390"/>
          </a:xfrm>
        </p:grpSpPr>
        <p:sp>
          <p:nvSpPr>
            <p:cNvPr id="6" name="Freeform 6"/>
            <p:cNvSpPr/>
            <p:nvPr/>
          </p:nvSpPr>
          <p:spPr>
            <a:xfrm>
              <a:off x="0" y="0"/>
              <a:ext cx="3951351" cy="1770390"/>
            </a:xfrm>
            <a:custGeom>
              <a:avLst/>
              <a:gdLst/>
              <a:ahLst/>
              <a:cxnLst/>
              <a:rect l="l" t="t" r="r" b="b"/>
              <a:pathLst>
                <a:path w="3951351" h="1770390">
                  <a:moveTo>
                    <a:pt x="0" y="0"/>
                  </a:moveTo>
                  <a:lnTo>
                    <a:pt x="3951351" y="0"/>
                  </a:lnTo>
                  <a:lnTo>
                    <a:pt x="3951351" y="1770390"/>
                  </a:lnTo>
                  <a:lnTo>
                    <a:pt x="0" y="1770390"/>
                  </a:lnTo>
                  <a:close/>
                </a:path>
              </a:pathLst>
            </a:custGeom>
            <a:solidFill>
              <a:srgbClr val="FFFFFF"/>
            </a:solidFill>
          </p:spPr>
        </p:sp>
        <p:sp>
          <p:nvSpPr>
            <p:cNvPr id="7" name="TextBox 7"/>
            <p:cNvSpPr txBox="1"/>
            <p:nvPr/>
          </p:nvSpPr>
          <p:spPr>
            <a:xfrm>
              <a:off x="0" y="28575"/>
              <a:ext cx="3951351" cy="1741815"/>
            </a:xfrm>
            <a:prstGeom prst="rect">
              <a:avLst/>
            </a:prstGeom>
          </p:spPr>
          <p:txBody>
            <a:bodyPr lIns="50800" tIns="50800" rIns="50800" bIns="50800" rtlCol="0" anchor="ctr"/>
            <a:lstStyle/>
            <a:p>
              <a:pPr algn="ctr">
                <a:lnSpc>
                  <a:spcPts val="1830"/>
                </a:lnSpc>
              </a:pPr>
              <a:endParaRPr/>
            </a:p>
          </p:txBody>
        </p:sp>
      </p:grpSp>
      <p:grpSp>
        <p:nvGrpSpPr>
          <p:cNvPr id="8" name="Group 8"/>
          <p:cNvGrpSpPr/>
          <p:nvPr/>
        </p:nvGrpSpPr>
        <p:grpSpPr>
          <a:xfrm>
            <a:off x="808702" y="2520264"/>
            <a:ext cx="16670596" cy="1451135"/>
            <a:chOff x="0" y="0"/>
            <a:chExt cx="3951351" cy="343955"/>
          </a:xfrm>
        </p:grpSpPr>
        <p:sp>
          <p:nvSpPr>
            <p:cNvPr id="9" name="Freeform 9"/>
            <p:cNvSpPr/>
            <p:nvPr/>
          </p:nvSpPr>
          <p:spPr>
            <a:xfrm>
              <a:off x="0" y="0"/>
              <a:ext cx="3951351" cy="343955"/>
            </a:xfrm>
            <a:custGeom>
              <a:avLst/>
              <a:gdLst/>
              <a:ahLst/>
              <a:cxnLst/>
              <a:rect l="l" t="t" r="r" b="b"/>
              <a:pathLst>
                <a:path w="3951351" h="343955">
                  <a:moveTo>
                    <a:pt x="0" y="0"/>
                  </a:moveTo>
                  <a:lnTo>
                    <a:pt x="3951351" y="0"/>
                  </a:lnTo>
                  <a:lnTo>
                    <a:pt x="3951351" y="343955"/>
                  </a:lnTo>
                  <a:lnTo>
                    <a:pt x="0" y="343955"/>
                  </a:lnTo>
                  <a:close/>
                </a:path>
              </a:pathLst>
            </a:custGeom>
            <a:solidFill>
              <a:srgbClr val="D0F0FF"/>
            </a:solidFill>
          </p:spPr>
        </p:sp>
        <p:sp>
          <p:nvSpPr>
            <p:cNvPr id="10" name="TextBox 10"/>
            <p:cNvSpPr txBox="1"/>
            <p:nvPr/>
          </p:nvSpPr>
          <p:spPr>
            <a:xfrm>
              <a:off x="0" y="28575"/>
              <a:ext cx="3951351" cy="315380"/>
            </a:xfrm>
            <a:prstGeom prst="rect">
              <a:avLst/>
            </a:prstGeom>
          </p:spPr>
          <p:txBody>
            <a:bodyPr lIns="50800" tIns="50800" rIns="50800" bIns="50800" rtlCol="0" anchor="ctr"/>
            <a:lstStyle/>
            <a:p>
              <a:pPr algn="ctr">
                <a:lnSpc>
                  <a:spcPts val="1830"/>
                </a:lnSpc>
              </a:pPr>
              <a:endParaRPr/>
            </a:p>
          </p:txBody>
        </p:sp>
      </p:grpSp>
      <p:grpSp>
        <p:nvGrpSpPr>
          <p:cNvPr id="11" name="Group 11"/>
          <p:cNvGrpSpPr/>
          <p:nvPr/>
        </p:nvGrpSpPr>
        <p:grpSpPr>
          <a:xfrm>
            <a:off x="808702" y="5408156"/>
            <a:ext cx="16670596" cy="2825104"/>
            <a:chOff x="0" y="0"/>
            <a:chExt cx="3951351" cy="669621"/>
          </a:xfrm>
        </p:grpSpPr>
        <p:sp>
          <p:nvSpPr>
            <p:cNvPr id="12" name="Freeform 12"/>
            <p:cNvSpPr/>
            <p:nvPr/>
          </p:nvSpPr>
          <p:spPr>
            <a:xfrm>
              <a:off x="0" y="0"/>
              <a:ext cx="3951351" cy="669621"/>
            </a:xfrm>
            <a:custGeom>
              <a:avLst/>
              <a:gdLst/>
              <a:ahLst/>
              <a:cxnLst/>
              <a:rect l="l" t="t" r="r" b="b"/>
              <a:pathLst>
                <a:path w="3951351" h="669621">
                  <a:moveTo>
                    <a:pt x="0" y="0"/>
                  </a:moveTo>
                  <a:lnTo>
                    <a:pt x="3951351" y="0"/>
                  </a:lnTo>
                  <a:lnTo>
                    <a:pt x="3951351" y="669621"/>
                  </a:lnTo>
                  <a:lnTo>
                    <a:pt x="0" y="669621"/>
                  </a:lnTo>
                  <a:close/>
                </a:path>
              </a:pathLst>
            </a:custGeom>
            <a:solidFill>
              <a:srgbClr val="D0F0FF"/>
            </a:solidFill>
          </p:spPr>
        </p:sp>
        <p:sp>
          <p:nvSpPr>
            <p:cNvPr id="13" name="TextBox 13"/>
            <p:cNvSpPr txBox="1"/>
            <p:nvPr/>
          </p:nvSpPr>
          <p:spPr>
            <a:xfrm>
              <a:off x="0" y="28575"/>
              <a:ext cx="3951351" cy="641046"/>
            </a:xfrm>
            <a:prstGeom prst="rect">
              <a:avLst/>
            </a:prstGeom>
          </p:spPr>
          <p:txBody>
            <a:bodyPr lIns="50800" tIns="50800" rIns="50800" bIns="50800" rtlCol="0" anchor="ctr"/>
            <a:lstStyle/>
            <a:p>
              <a:pPr algn="ctr">
                <a:lnSpc>
                  <a:spcPts val="1830"/>
                </a:lnSpc>
              </a:pPr>
              <a:endParaRPr/>
            </a:p>
          </p:txBody>
        </p:sp>
      </p:grpSp>
      <p:sp>
        <p:nvSpPr>
          <p:cNvPr id="14" name="TextBox 14"/>
          <p:cNvSpPr txBox="1"/>
          <p:nvPr/>
        </p:nvSpPr>
        <p:spPr>
          <a:xfrm>
            <a:off x="808702" y="534465"/>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Social Media audit</a:t>
            </a:r>
          </a:p>
        </p:txBody>
      </p:sp>
      <p:sp>
        <p:nvSpPr>
          <p:cNvPr id="15" name="TextBox 15"/>
          <p:cNvSpPr txBox="1"/>
          <p:nvPr/>
        </p:nvSpPr>
        <p:spPr>
          <a:xfrm>
            <a:off x="1244351" y="2063743"/>
            <a:ext cx="1832720" cy="300748"/>
          </a:xfrm>
          <a:prstGeom prst="rect">
            <a:avLst/>
          </a:prstGeom>
        </p:spPr>
        <p:txBody>
          <a:bodyPr lIns="0" tIns="0" rIns="0" bIns="0" rtlCol="0" anchor="t">
            <a:spAutoFit/>
          </a:bodyPr>
          <a:lstStyle/>
          <a:p>
            <a:pPr marL="0" lvl="0" indent="0" algn="l">
              <a:lnSpc>
                <a:spcPts val="2298"/>
              </a:lnSpc>
              <a:spcBef>
                <a:spcPct val="0"/>
              </a:spcBef>
            </a:pPr>
            <a:r>
              <a:rPr lang="en-US" sz="2298" b="1" spc="-68" dirty="0">
                <a:solidFill>
                  <a:srgbClr val="FFFFFF"/>
                </a:solidFill>
                <a:latin typeface="Arial" panose="020B0604020202020204" pitchFamily="34" charset="0"/>
                <a:ea typeface="Montserrat 1"/>
                <a:cs typeface="Arial" panose="020B0604020202020204" pitchFamily="34" charset="0"/>
                <a:sym typeface="Montserrat 1"/>
              </a:rPr>
              <a:t>Instagram</a:t>
            </a:r>
          </a:p>
        </p:txBody>
      </p:sp>
      <p:sp>
        <p:nvSpPr>
          <p:cNvPr id="16" name="TextBox 16"/>
          <p:cNvSpPr txBox="1"/>
          <p:nvPr/>
        </p:nvSpPr>
        <p:spPr>
          <a:xfrm>
            <a:off x="9432830" y="2063905"/>
            <a:ext cx="1832720" cy="300586"/>
          </a:xfrm>
          <a:prstGeom prst="rect">
            <a:avLst/>
          </a:prstGeom>
        </p:spPr>
        <p:txBody>
          <a:bodyPr lIns="0" tIns="0" rIns="0" bIns="0" rtlCol="0" anchor="t">
            <a:spAutoFit/>
          </a:bodyPr>
          <a:lstStyle/>
          <a:p>
            <a:pPr marL="0" lvl="0" indent="0" algn="l">
              <a:lnSpc>
                <a:spcPts val="2298"/>
              </a:lnSpc>
              <a:spcBef>
                <a:spcPct val="0"/>
              </a:spcBef>
            </a:pPr>
            <a:r>
              <a:rPr lang="en-US" sz="2298" b="1" spc="-68" dirty="0">
                <a:solidFill>
                  <a:srgbClr val="FFFFFF"/>
                </a:solidFill>
                <a:latin typeface="Arial" panose="020B0604020202020204" pitchFamily="34" charset="0"/>
                <a:ea typeface="Montserrat 1"/>
                <a:cs typeface="Arial" panose="020B0604020202020204" pitchFamily="34" charset="0"/>
                <a:sym typeface="Montserrat 1"/>
              </a:rPr>
              <a:t>Facebook</a:t>
            </a:r>
          </a:p>
        </p:txBody>
      </p:sp>
      <p:sp>
        <p:nvSpPr>
          <p:cNvPr id="17" name="AutoShape 17"/>
          <p:cNvSpPr/>
          <p:nvPr/>
        </p:nvSpPr>
        <p:spPr>
          <a:xfrm flipV="1">
            <a:off x="8904952" y="2364491"/>
            <a:ext cx="0" cy="7624982"/>
          </a:xfrm>
          <a:prstGeom prst="line">
            <a:avLst/>
          </a:prstGeom>
          <a:ln w="28575" cap="flat">
            <a:solidFill>
              <a:srgbClr val="111C4E"/>
            </a:solidFill>
            <a:prstDash val="solid"/>
            <a:headEnd type="none" w="sm" len="sm"/>
            <a:tailEnd type="none" w="sm" len="sm"/>
          </a:ln>
        </p:spPr>
      </p:sp>
      <p:sp>
        <p:nvSpPr>
          <p:cNvPr id="18" name="TextBox 18"/>
          <p:cNvSpPr txBox="1"/>
          <p:nvPr/>
        </p:nvSpPr>
        <p:spPr>
          <a:xfrm>
            <a:off x="1244351" y="2785540"/>
            <a:ext cx="2757845" cy="282129"/>
          </a:xfrm>
          <a:prstGeom prst="rect">
            <a:avLst/>
          </a:prstGeom>
        </p:spPr>
        <p:txBody>
          <a:bodyPr lIns="0" tIns="0" rIns="0" bIns="0" rtlCol="0" anchor="t">
            <a:spAutoFit/>
          </a:bodyPr>
          <a:lstStyle/>
          <a:p>
            <a:pPr marL="0" lvl="0" indent="0" algn="l">
              <a:lnSpc>
                <a:spcPts val="2243"/>
              </a:lnSpc>
              <a:spcBef>
                <a:spcPct val="0"/>
              </a:spcBef>
            </a:pPr>
            <a:r>
              <a:rPr lang="en-US" sz="2243" b="1" spc="-67" dirty="0">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19" name="TextBox 19"/>
          <p:cNvSpPr txBox="1"/>
          <p:nvPr/>
        </p:nvSpPr>
        <p:spPr>
          <a:xfrm>
            <a:off x="1244351" y="4164281"/>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dirty="0">
                <a:solidFill>
                  <a:srgbClr val="111C4E"/>
                </a:solidFill>
                <a:latin typeface="Arial" panose="020B0604020202020204" pitchFamily="34" charset="0"/>
                <a:ea typeface="Montserrat 1"/>
                <a:cs typeface="Arial" panose="020B0604020202020204" pitchFamily="34" charset="0"/>
                <a:sym typeface="Montserrat 1"/>
              </a:rPr>
              <a:t>What’s not working:</a:t>
            </a:r>
          </a:p>
        </p:txBody>
      </p:sp>
      <p:sp>
        <p:nvSpPr>
          <p:cNvPr id="20" name="TextBox 20"/>
          <p:cNvSpPr txBox="1"/>
          <p:nvPr/>
        </p:nvSpPr>
        <p:spPr>
          <a:xfrm>
            <a:off x="1244351" y="5614131"/>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Audience:</a:t>
            </a:r>
          </a:p>
        </p:txBody>
      </p:sp>
      <p:sp>
        <p:nvSpPr>
          <p:cNvPr id="21" name="TextBox 21"/>
          <p:cNvSpPr txBox="1"/>
          <p:nvPr/>
        </p:nvSpPr>
        <p:spPr>
          <a:xfrm>
            <a:off x="1244351" y="8423760"/>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Lessons / hypotheses:</a:t>
            </a:r>
          </a:p>
        </p:txBody>
      </p:sp>
      <p:sp>
        <p:nvSpPr>
          <p:cNvPr id="22" name="TextBox 22"/>
          <p:cNvSpPr txBox="1"/>
          <p:nvPr/>
        </p:nvSpPr>
        <p:spPr>
          <a:xfrm>
            <a:off x="9432830" y="2795021"/>
            <a:ext cx="2757845"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3" name="TextBox 23"/>
          <p:cNvSpPr txBox="1"/>
          <p:nvPr/>
        </p:nvSpPr>
        <p:spPr>
          <a:xfrm>
            <a:off x="9432830" y="4173762"/>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What’s not working:</a:t>
            </a:r>
          </a:p>
        </p:txBody>
      </p:sp>
      <p:sp>
        <p:nvSpPr>
          <p:cNvPr id="24" name="TextBox 24"/>
          <p:cNvSpPr txBox="1"/>
          <p:nvPr/>
        </p:nvSpPr>
        <p:spPr>
          <a:xfrm>
            <a:off x="9432830" y="5623612"/>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Audience:</a:t>
            </a:r>
          </a:p>
        </p:txBody>
      </p:sp>
      <p:sp>
        <p:nvSpPr>
          <p:cNvPr id="25" name="TextBox 25"/>
          <p:cNvSpPr txBox="1"/>
          <p:nvPr/>
        </p:nvSpPr>
        <p:spPr>
          <a:xfrm>
            <a:off x="9432830" y="8433241"/>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Lessons / hypotheses:</a:t>
            </a:r>
          </a:p>
        </p:txBody>
      </p:sp>
      <p:sp>
        <p:nvSpPr>
          <p:cNvPr id="26" name="AutoShape 26"/>
          <p:cNvSpPr/>
          <p:nvPr/>
        </p:nvSpPr>
        <p:spPr>
          <a:xfrm flipV="1">
            <a:off x="808702" y="1861099"/>
            <a:ext cx="0" cy="8129128"/>
          </a:xfrm>
          <a:prstGeom prst="line">
            <a:avLst/>
          </a:prstGeom>
          <a:ln w="28575" cap="flat">
            <a:solidFill>
              <a:srgbClr val="111C4E"/>
            </a:solidFill>
            <a:prstDash val="solid"/>
            <a:headEnd type="none" w="sm" len="sm"/>
            <a:tailEnd type="none" w="sm" len="sm"/>
          </a:ln>
        </p:spPr>
      </p:sp>
      <p:sp>
        <p:nvSpPr>
          <p:cNvPr id="27" name="AutoShape 27"/>
          <p:cNvSpPr/>
          <p:nvPr/>
        </p:nvSpPr>
        <p:spPr>
          <a:xfrm flipV="1">
            <a:off x="17493586" y="1860344"/>
            <a:ext cx="0" cy="8129128"/>
          </a:xfrm>
          <a:prstGeom prst="line">
            <a:avLst/>
          </a:prstGeom>
          <a:ln w="28575" cap="flat">
            <a:solidFill>
              <a:srgbClr val="111C4E"/>
            </a:solidFill>
            <a:prstDash val="solid"/>
            <a:headEnd type="none" w="sm" len="sm"/>
            <a:tailEnd type="none" w="sm" len="sm"/>
          </a:ln>
        </p:spPr>
      </p:sp>
      <p:sp>
        <p:nvSpPr>
          <p:cNvPr id="28" name="AutoShape 28"/>
          <p:cNvSpPr/>
          <p:nvPr/>
        </p:nvSpPr>
        <p:spPr>
          <a:xfrm flipH="1" flipV="1">
            <a:off x="808702" y="9975185"/>
            <a:ext cx="16684884" cy="0"/>
          </a:xfrm>
          <a:prstGeom prst="line">
            <a:avLst/>
          </a:prstGeom>
          <a:ln w="28575" cap="flat">
            <a:solidFill>
              <a:srgbClr val="111C4E"/>
            </a:solidFill>
            <a:prstDash val="solid"/>
            <a:headEnd type="none" w="sm" len="sm"/>
            <a:tailEnd type="none" w="sm" len="sm"/>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808702" y="1860344"/>
            <a:ext cx="16670596" cy="659920"/>
            <a:chOff x="0" y="0"/>
            <a:chExt cx="3951351" cy="156418"/>
          </a:xfrm>
        </p:grpSpPr>
        <p:sp>
          <p:nvSpPr>
            <p:cNvPr id="3" name="Freeform 3"/>
            <p:cNvSpPr/>
            <p:nvPr/>
          </p:nvSpPr>
          <p:spPr>
            <a:xfrm>
              <a:off x="0" y="0"/>
              <a:ext cx="3951351" cy="156418"/>
            </a:xfrm>
            <a:custGeom>
              <a:avLst/>
              <a:gdLst/>
              <a:ahLst/>
              <a:cxnLst/>
              <a:rect l="l" t="t" r="r" b="b"/>
              <a:pathLst>
                <a:path w="3951351" h="156418">
                  <a:moveTo>
                    <a:pt x="0" y="0"/>
                  </a:moveTo>
                  <a:lnTo>
                    <a:pt x="3951351" y="0"/>
                  </a:lnTo>
                  <a:lnTo>
                    <a:pt x="3951351" y="156418"/>
                  </a:lnTo>
                  <a:lnTo>
                    <a:pt x="0" y="156418"/>
                  </a:lnTo>
                  <a:close/>
                </a:path>
              </a:pathLst>
            </a:custGeom>
            <a:solidFill>
              <a:srgbClr val="111C4E"/>
            </a:solidFill>
          </p:spPr>
        </p:sp>
        <p:sp>
          <p:nvSpPr>
            <p:cNvPr id="4" name="TextBox 4"/>
            <p:cNvSpPr txBox="1"/>
            <p:nvPr/>
          </p:nvSpPr>
          <p:spPr>
            <a:xfrm>
              <a:off x="0" y="28575"/>
              <a:ext cx="3951351" cy="127843"/>
            </a:xfrm>
            <a:prstGeom prst="rect">
              <a:avLst/>
            </a:prstGeom>
          </p:spPr>
          <p:txBody>
            <a:bodyPr lIns="50800" tIns="50800" rIns="50800" bIns="50800" rtlCol="0" anchor="ctr"/>
            <a:lstStyle/>
            <a:p>
              <a:pPr algn="ctr">
                <a:lnSpc>
                  <a:spcPts val="1830"/>
                </a:lnSpc>
              </a:pPr>
              <a:endParaRPr/>
            </a:p>
          </p:txBody>
        </p:sp>
      </p:grpSp>
      <p:grpSp>
        <p:nvGrpSpPr>
          <p:cNvPr id="5" name="Group 5"/>
          <p:cNvGrpSpPr/>
          <p:nvPr/>
        </p:nvGrpSpPr>
        <p:grpSpPr>
          <a:xfrm>
            <a:off x="808702" y="2520264"/>
            <a:ext cx="16670596" cy="7469208"/>
            <a:chOff x="0" y="0"/>
            <a:chExt cx="3951351" cy="1770390"/>
          </a:xfrm>
        </p:grpSpPr>
        <p:sp>
          <p:nvSpPr>
            <p:cNvPr id="6" name="Freeform 6"/>
            <p:cNvSpPr/>
            <p:nvPr/>
          </p:nvSpPr>
          <p:spPr>
            <a:xfrm>
              <a:off x="0" y="0"/>
              <a:ext cx="3951351" cy="1770390"/>
            </a:xfrm>
            <a:custGeom>
              <a:avLst/>
              <a:gdLst/>
              <a:ahLst/>
              <a:cxnLst/>
              <a:rect l="l" t="t" r="r" b="b"/>
              <a:pathLst>
                <a:path w="3951351" h="1770390">
                  <a:moveTo>
                    <a:pt x="0" y="0"/>
                  </a:moveTo>
                  <a:lnTo>
                    <a:pt x="3951351" y="0"/>
                  </a:lnTo>
                  <a:lnTo>
                    <a:pt x="3951351" y="1770390"/>
                  </a:lnTo>
                  <a:lnTo>
                    <a:pt x="0" y="1770390"/>
                  </a:lnTo>
                  <a:close/>
                </a:path>
              </a:pathLst>
            </a:custGeom>
            <a:solidFill>
              <a:srgbClr val="D0F0FF"/>
            </a:solidFill>
          </p:spPr>
        </p:sp>
        <p:sp>
          <p:nvSpPr>
            <p:cNvPr id="7" name="TextBox 7"/>
            <p:cNvSpPr txBox="1"/>
            <p:nvPr/>
          </p:nvSpPr>
          <p:spPr>
            <a:xfrm>
              <a:off x="0" y="28575"/>
              <a:ext cx="3951351" cy="1741815"/>
            </a:xfrm>
            <a:prstGeom prst="rect">
              <a:avLst/>
            </a:prstGeom>
          </p:spPr>
          <p:txBody>
            <a:bodyPr lIns="50800" tIns="50800" rIns="50800" bIns="50800" rtlCol="0" anchor="ctr"/>
            <a:lstStyle/>
            <a:p>
              <a:pPr algn="ctr">
                <a:lnSpc>
                  <a:spcPts val="1830"/>
                </a:lnSpc>
              </a:pPr>
              <a:endParaRPr/>
            </a:p>
          </p:txBody>
        </p:sp>
      </p:grpSp>
      <p:grpSp>
        <p:nvGrpSpPr>
          <p:cNvPr id="8" name="Group 8"/>
          <p:cNvGrpSpPr/>
          <p:nvPr/>
        </p:nvGrpSpPr>
        <p:grpSpPr>
          <a:xfrm>
            <a:off x="808702" y="2520264"/>
            <a:ext cx="16670596" cy="1451135"/>
            <a:chOff x="0" y="0"/>
            <a:chExt cx="3951351" cy="343955"/>
          </a:xfrm>
        </p:grpSpPr>
        <p:sp>
          <p:nvSpPr>
            <p:cNvPr id="9" name="Freeform 9"/>
            <p:cNvSpPr/>
            <p:nvPr/>
          </p:nvSpPr>
          <p:spPr>
            <a:xfrm>
              <a:off x="0" y="0"/>
              <a:ext cx="3951351" cy="343955"/>
            </a:xfrm>
            <a:custGeom>
              <a:avLst/>
              <a:gdLst/>
              <a:ahLst/>
              <a:cxnLst/>
              <a:rect l="l" t="t" r="r" b="b"/>
              <a:pathLst>
                <a:path w="3951351" h="343955">
                  <a:moveTo>
                    <a:pt x="0" y="0"/>
                  </a:moveTo>
                  <a:lnTo>
                    <a:pt x="3951351" y="0"/>
                  </a:lnTo>
                  <a:lnTo>
                    <a:pt x="3951351" y="343955"/>
                  </a:lnTo>
                  <a:lnTo>
                    <a:pt x="0" y="343955"/>
                  </a:lnTo>
                  <a:close/>
                </a:path>
              </a:pathLst>
            </a:custGeom>
            <a:solidFill>
              <a:srgbClr val="FFFFFF"/>
            </a:solidFill>
          </p:spPr>
        </p:sp>
        <p:sp>
          <p:nvSpPr>
            <p:cNvPr id="10" name="TextBox 10"/>
            <p:cNvSpPr txBox="1"/>
            <p:nvPr/>
          </p:nvSpPr>
          <p:spPr>
            <a:xfrm>
              <a:off x="0" y="28575"/>
              <a:ext cx="3951351" cy="315380"/>
            </a:xfrm>
            <a:prstGeom prst="rect">
              <a:avLst/>
            </a:prstGeom>
          </p:spPr>
          <p:txBody>
            <a:bodyPr lIns="50800" tIns="50800" rIns="50800" bIns="50800" rtlCol="0" anchor="ctr"/>
            <a:lstStyle/>
            <a:p>
              <a:pPr algn="ctr">
                <a:lnSpc>
                  <a:spcPts val="1830"/>
                </a:lnSpc>
              </a:pPr>
              <a:endParaRPr/>
            </a:p>
          </p:txBody>
        </p:sp>
      </p:grpSp>
      <p:grpSp>
        <p:nvGrpSpPr>
          <p:cNvPr id="11" name="Group 11"/>
          <p:cNvGrpSpPr/>
          <p:nvPr/>
        </p:nvGrpSpPr>
        <p:grpSpPr>
          <a:xfrm>
            <a:off x="808702" y="5408156"/>
            <a:ext cx="16670596" cy="2825104"/>
            <a:chOff x="0" y="0"/>
            <a:chExt cx="3951351" cy="669621"/>
          </a:xfrm>
        </p:grpSpPr>
        <p:sp>
          <p:nvSpPr>
            <p:cNvPr id="12" name="Freeform 12"/>
            <p:cNvSpPr/>
            <p:nvPr/>
          </p:nvSpPr>
          <p:spPr>
            <a:xfrm>
              <a:off x="0" y="0"/>
              <a:ext cx="3951351" cy="669621"/>
            </a:xfrm>
            <a:custGeom>
              <a:avLst/>
              <a:gdLst/>
              <a:ahLst/>
              <a:cxnLst/>
              <a:rect l="l" t="t" r="r" b="b"/>
              <a:pathLst>
                <a:path w="3951351" h="669621">
                  <a:moveTo>
                    <a:pt x="0" y="0"/>
                  </a:moveTo>
                  <a:lnTo>
                    <a:pt x="3951351" y="0"/>
                  </a:lnTo>
                  <a:lnTo>
                    <a:pt x="3951351" y="669621"/>
                  </a:lnTo>
                  <a:lnTo>
                    <a:pt x="0" y="669621"/>
                  </a:lnTo>
                  <a:close/>
                </a:path>
              </a:pathLst>
            </a:custGeom>
            <a:solidFill>
              <a:srgbClr val="FFFFFF"/>
            </a:solidFill>
          </p:spPr>
        </p:sp>
        <p:sp>
          <p:nvSpPr>
            <p:cNvPr id="13" name="TextBox 13"/>
            <p:cNvSpPr txBox="1"/>
            <p:nvPr/>
          </p:nvSpPr>
          <p:spPr>
            <a:xfrm>
              <a:off x="0" y="28575"/>
              <a:ext cx="3951351" cy="641046"/>
            </a:xfrm>
            <a:prstGeom prst="rect">
              <a:avLst/>
            </a:prstGeom>
          </p:spPr>
          <p:txBody>
            <a:bodyPr lIns="50800" tIns="50800" rIns="50800" bIns="50800" rtlCol="0" anchor="ctr"/>
            <a:lstStyle/>
            <a:p>
              <a:pPr algn="ctr">
                <a:lnSpc>
                  <a:spcPts val="1830"/>
                </a:lnSpc>
              </a:pPr>
              <a:endParaRPr/>
            </a:p>
          </p:txBody>
        </p:sp>
      </p:grpSp>
      <p:sp>
        <p:nvSpPr>
          <p:cNvPr id="14" name="TextBox 14"/>
          <p:cNvSpPr txBox="1"/>
          <p:nvPr/>
        </p:nvSpPr>
        <p:spPr>
          <a:xfrm>
            <a:off x="808702" y="534465"/>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Social Media audit</a:t>
            </a:r>
          </a:p>
        </p:txBody>
      </p:sp>
      <p:sp>
        <p:nvSpPr>
          <p:cNvPr id="15" name="TextBox 15"/>
          <p:cNvSpPr txBox="1"/>
          <p:nvPr/>
        </p:nvSpPr>
        <p:spPr>
          <a:xfrm>
            <a:off x="1244351" y="2063743"/>
            <a:ext cx="1832720" cy="300748"/>
          </a:xfrm>
          <a:prstGeom prst="rect">
            <a:avLst/>
          </a:prstGeom>
        </p:spPr>
        <p:txBody>
          <a:bodyPr lIns="0" tIns="0" rIns="0" bIns="0" rtlCol="0" anchor="t">
            <a:spAutoFit/>
          </a:bodyPr>
          <a:lstStyle/>
          <a:p>
            <a:pPr marL="0" lvl="0" indent="0" algn="l">
              <a:lnSpc>
                <a:spcPts val="2298"/>
              </a:lnSpc>
              <a:spcBef>
                <a:spcPct val="0"/>
              </a:spcBef>
            </a:pPr>
            <a:r>
              <a:rPr lang="en-US" sz="2298" b="1" spc="-68" dirty="0">
                <a:solidFill>
                  <a:srgbClr val="FFFFFF"/>
                </a:solidFill>
                <a:latin typeface="Arial" panose="020B0604020202020204" pitchFamily="34" charset="0"/>
                <a:ea typeface="Montserrat 1"/>
                <a:cs typeface="Arial" panose="020B0604020202020204" pitchFamily="34" charset="0"/>
                <a:sym typeface="Montserrat 1"/>
              </a:rPr>
              <a:t>LinkedIn</a:t>
            </a:r>
          </a:p>
        </p:txBody>
      </p:sp>
      <p:sp>
        <p:nvSpPr>
          <p:cNvPr id="16" name="TextBox 16"/>
          <p:cNvSpPr txBox="1"/>
          <p:nvPr/>
        </p:nvSpPr>
        <p:spPr>
          <a:xfrm>
            <a:off x="9432830" y="2063743"/>
            <a:ext cx="1832720" cy="300748"/>
          </a:xfrm>
          <a:prstGeom prst="rect">
            <a:avLst/>
          </a:prstGeom>
        </p:spPr>
        <p:txBody>
          <a:bodyPr lIns="0" tIns="0" rIns="0" bIns="0" rtlCol="0" anchor="t">
            <a:spAutoFit/>
          </a:bodyPr>
          <a:lstStyle/>
          <a:p>
            <a:pPr marL="0" lvl="0" indent="0" algn="l">
              <a:lnSpc>
                <a:spcPts val="2298"/>
              </a:lnSpc>
              <a:spcBef>
                <a:spcPct val="0"/>
              </a:spcBef>
            </a:pPr>
            <a:r>
              <a:rPr lang="en-US" sz="2298" b="1" spc="-68">
                <a:solidFill>
                  <a:srgbClr val="FFFFFF"/>
                </a:solidFill>
                <a:latin typeface="Arial" panose="020B0604020202020204" pitchFamily="34" charset="0"/>
                <a:ea typeface="Montserrat 1"/>
                <a:cs typeface="Arial" panose="020B0604020202020204" pitchFamily="34" charset="0"/>
                <a:sym typeface="Montserrat 1"/>
              </a:rPr>
              <a:t>TikTok</a:t>
            </a:r>
          </a:p>
        </p:txBody>
      </p:sp>
      <p:sp>
        <p:nvSpPr>
          <p:cNvPr id="17" name="AutoShape 17"/>
          <p:cNvSpPr/>
          <p:nvPr/>
        </p:nvSpPr>
        <p:spPr>
          <a:xfrm flipV="1">
            <a:off x="8904952" y="2364491"/>
            <a:ext cx="0" cy="7624982"/>
          </a:xfrm>
          <a:prstGeom prst="line">
            <a:avLst/>
          </a:prstGeom>
          <a:ln w="28575" cap="flat">
            <a:solidFill>
              <a:srgbClr val="111C4E"/>
            </a:solidFill>
            <a:prstDash val="solid"/>
            <a:headEnd type="none" w="sm" len="sm"/>
            <a:tailEnd type="none" w="sm" len="sm"/>
          </a:ln>
        </p:spPr>
      </p:sp>
      <p:sp>
        <p:nvSpPr>
          <p:cNvPr id="18" name="TextBox 18"/>
          <p:cNvSpPr txBox="1"/>
          <p:nvPr/>
        </p:nvSpPr>
        <p:spPr>
          <a:xfrm>
            <a:off x="1244351" y="2785540"/>
            <a:ext cx="2757845"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19" name="TextBox 19"/>
          <p:cNvSpPr txBox="1"/>
          <p:nvPr/>
        </p:nvSpPr>
        <p:spPr>
          <a:xfrm>
            <a:off x="1244351" y="4164281"/>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What’s not working:</a:t>
            </a:r>
          </a:p>
        </p:txBody>
      </p:sp>
      <p:sp>
        <p:nvSpPr>
          <p:cNvPr id="20" name="TextBox 20"/>
          <p:cNvSpPr txBox="1"/>
          <p:nvPr/>
        </p:nvSpPr>
        <p:spPr>
          <a:xfrm>
            <a:off x="1244351" y="5614131"/>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Audience:</a:t>
            </a:r>
          </a:p>
        </p:txBody>
      </p:sp>
      <p:sp>
        <p:nvSpPr>
          <p:cNvPr id="21" name="TextBox 21"/>
          <p:cNvSpPr txBox="1"/>
          <p:nvPr/>
        </p:nvSpPr>
        <p:spPr>
          <a:xfrm>
            <a:off x="1244351" y="8423760"/>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Lessons / hypotheses:</a:t>
            </a:r>
          </a:p>
        </p:txBody>
      </p:sp>
      <p:sp>
        <p:nvSpPr>
          <p:cNvPr id="22" name="TextBox 22"/>
          <p:cNvSpPr txBox="1"/>
          <p:nvPr/>
        </p:nvSpPr>
        <p:spPr>
          <a:xfrm>
            <a:off x="9432830" y="2795021"/>
            <a:ext cx="2757845"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3" name="TextBox 23"/>
          <p:cNvSpPr txBox="1"/>
          <p:nvPr/>
        </p:nvSpPr>
        <p:spPr>
          <a:xfrm>
            <a:off x="9432830" y="4173762"/>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What’s not working:</a:t>
            </a:r>
          </a:p>
        </p:txBody>
      </p:sp>
      <p:sp>
        <p:nvSpPr>
          <p:cNvPr id="24" name="TextBox 24"/>
          <p:cNvSpPr txBox="1"/>
          <p:nvPr/>
        </p:nvSpPr>
        <p:spPr>
          <a:xfrm>
            <a:off x="9432830" y="5623612"/>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Audience:</a:t>
            </a:r>
          </a:p>
        </p:txBody>
      </p:sp>
      <p:sp>
        <p:nvSpPr>
          <p:cNvPr id="25" name="TextBox 25"/>
          <p:cNvSpPr txBox="1"/>
          <p:nvPr/>
        </p:nvSpPr>
        <p:spPr>
          <a:xfrm>
            <a:off x="9432830" y="8433241"/>
            <a:ext cx="3322603" cy="282129"/>
          </a:xfrm>
          <a:prstGeom prst="rect">
            <a:avLst/>
          </a:prstGeom>
        </p:spPr>
        <p:txBody>
          <a:bodyPr lIns="0" tIns="0" rIns="0" bIns="0" rtlCol="0" anchor="t">
            <a:spAutoFit/>
          </a:bodyPr>
          <a:lstStyle/>
          <a:p>
            <a:pPr marL="0" lvl="0" indent="0" algn="l">
              <a:lnSpc>
                <a:spcPts val="2243"/>
              </a:lnSpc>
              <a:spcBef>
                <a:spcPct val="0"/>
              </a:spcBef>
            </a:pPr>
            <a:r>
              <a:rPr lang="en-US" sz="2243" b="1" spc="-67">
                <a:solidFill>
                  <a:srgbClr val="111C4E"/>
                </a:solidFill>
                <a:latin typeface="Arial" panose="020B0604020202020204" pitchFamily="34" charset="0"/>
                <a:ea typeface="Montserrat 1"/>
                <a:cs typeface="Arial" panose="020B0604020202020204" pitchFamily="34" charset="0"/>
                <a:sym typeface="Montserrat 1"/>
              </a:rPr>
              <a:t>Lessons / hypotheses:</a:t>
            </a:r>
          </a:p>
        </p:txBody>
      </p:sp>
      <p:sp>
        <p:nvSpPr>
          <p:cNvPr id="26" name="AutoShape 26"/>
          <p:cNvSpPr/>
          <p:nvPr/>
        </p:nvSpPr>
        <p:spPr>
          <a:xfrm flipV="1">
            <a:off x="808702" y="1861099"/>
            <a:ext cx="0" cy="8129128"/>
          </a:xfrm>
          <a:prstGeom prst="line">
            <a:avLst/>
          </a:prstGeom>
          <a:ln w="28575" cap="flat">
            <a:solidFill>
              <a:srgbClr val="111C4E"/>
            </a:solidFill>
            <a:prstDash val="solid"/>
            <a:headEnd type="none" w="sm" len="sm"/>
            <a:tailEnd type="none" w="sm" len="sm"/>
          </a:ln>
        </p:spPr>
      </p:sp>
      <p:sp>
        <p:nvSpPr>
          <p:cNvPr id="27" name="AutoShape 27"/>
          <p:cNvSpPr/>
          <p:nvPr/>
        </p:nvSpPr>
        <p:spPr>
          <a:xfrm flipV="1">
            <a:off x="17493586" y="1860344"/>
            <a:ext cx="0" cy="8129128"/>
          </a:xfrm>
          <a:prstGeom prst="line">
            <a:avLst/>
          </a:prstGeom>
          <a:ln w="28575" cap="flat">
            <a:solidFill>
              <a:srgbClr val="111C4E"/>
            </a:solidFill>
            <a:prstDash val="solid"/>
            <a:headEnd type="none" w="sm" len="sm"/>
            <a:tailEnd type="none" w="sm" len="sm"/>
          </a:ln>
        </p:spPr>
      </p:sp>
      <p:sp>
        <p:nvSpPr>
          <p:cNvPr id="28" name="AutoShape 28"/>
          <p:cNvSpPr/>
          <p:nvPr/>
        </p:nvSpPr>
        <p:spPr>
          <a:xfrm flipH="1" flipV="1">
            <a:off x="808702" y="9975185"/>
            <a:ext cx="16684884" cy="0"/>
          </a:xfrm>
          <a:prstGeom prst="line">
            <a:avLst/>
          </a:prstGeom>
          <a:ln w="28575" cap="flat">
            <a:solidFill>
              <a:srgbClr val="111C4E"/>
            </a:solidFill>
            <a:prstDash val="solid"/>
            <a:headEnd type="none" w="sm" len="sm"/>
            <a:tailEnd type="none" w="sm" len="sm"/>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597869" y="3685835"/>
            <a:ext cx="17228141" cy="6191027"/>
            <a:chOff x="0" y="0"/>
            <a:chExt cx="4528291" cy="1627266"/>
          </a:xfrm>
        </p:grpSpPr>
        <p:sp>
          <p:nvSpPr>
            <p:cNvPr id="3" name="Freeform 3"/>
            <p:cNvSpPr/>
            <p:nvPr/>
          </p:nvSpPr>
          <p:spPr>
            <a:xfrm>
              <a:off x="0" y="0"/>
              <a:ext cx="4528291" cy="1627266"/>
            </a:xfrm>
            <a:custGeom>
              <a:avLst/>
              <a:gdLst/>
              <a:ahLst/>
              <a:cxnLst/>
              <a:rect l="l" t="t" r="r" b="b"/>
              <a:pathLst>
                <a:path w="4528291" h="1627266">
                  <a:moveTo>
                    <a:pt x="0" y="0"/>
                  </a:moveTo>
                  <a:lnTo>
                    <a:pt x="4528291" y="0"/>
                  </a:lnTo>
                  <a:lnTo>
                    <a:pt x="4528291" y="1627266"/>
                  </a:lnTo>
                  <a:lnTo>
                    <a:pt x="0" y="1627266"/>
                  </a:lnTo>
                  <a:close/>
                </a:path>
              </a:pathLst>
            </a:custGeom>
            <a:solidFill>
              <a:srgbClr val="FFFFFF"/>
            </a:solidFill>
          </p:spPr>
        </p:sp>
        <p:sp>
          <p:nvSpPr>
            <p:cNvPr id="4" name="TextBox 4"/>
            <p:cNvSpPr txBox="1"/>
            <p:nvPr/>
          </p:nvSpPr>
          <p:spPr>
            <a:xfrm>
              <a:off x="0" y="47625"/>
              <a:ext cx="4528291" cy="1579641"/>
            </a:xfrm>
            <a:prstGeom prst="rect">
              <a:avLst/>
            </a:prstGeom>
          </p:spPr>
          <p:txBody>
            <a:bodyPr lIns="50800" tIns="50800" rIns="50800" bIns="50800" rtlCol="0" anchor="ctr"/>
            <a:lstStyle/>
            <a:p>
              <a:pPr algn="ctr">
                <a:lnSpc>
                  <a:spcPts val="2620"/>
                </a:lnSpc>
              </a:pPr>
              <a:endParaRPr/>
            </a:p>
          </p:txBody>
        </p:sp>
      </p:grpSp>
      <p:grpSp>
        <p:nvGrpSpPr>
          <p:cNvPr id="5" name="Group 5"/>
          <p:cNvGrpSpPr/>
          <p:nvPr/>
        </p:nvGrpSpPr>
        <p:grpSpPr>
          <a:xfrm>
            <a:off x="2066995" y="6774205"/>
            <a:ext cx="15759016" cy="3102657"/>
            <a:chOff x="0" y="0"/>
            <a:chExt cx="4142142" cy="815511"/>
          </a:xfrm>
        </p:grpSpPr>
        <p:sp>
          <p:nvSpPr>
            <p:cNvPr id="6" name="Freeform 6"/>
            <p:cNvSpPr/>
            <p:nvPr/>
          </p:nvSpPr>
          <p:spPr>
            <a:xfrm>
              <a:off x="0" y="0"/>
              <a:ext cx="4142142" cy="815511"/>
            </a:xfrm>
            <a:custGeom>
              <a:avLst/>
              <a:gdLst/>
              <a:ahLst/>
              <a:cxnLst/>
              <a:rect l="l" t="t" r="r" b="b"/>
              <a:pathLst>
                <a:path w="4142142" h="815511">
                  <a:moveTo>
                    <a:pt x="0" y="0"/>
                  </a:moveTo>
                  <a:lnTo>
                    <a:pt x="4142142" y="0"/>
                  </a:lnTo>
                  <a:lnTo>
                    <a:pt x="4142142" y="815511"/>
                  </a:lnTo>
                  <a:lnTo>
                    <a:pt x="0" y="815511"/>
                  </a:lnTo>
                  <a:close/>
                </a:path>
              </a:pathLst>
            </a:custGeom>
            <a:solidFill>
              <a:srgbClr val="D0F0FF"/>
            </a:solidFill>
          </p:spPr>
        </p:sp>
        <p:sp>
          <p:nvSpPr>
            <p:cNvPr id="7" name="TextBox 7"/>
            <p:cNvSpPr txBox="1"/>
            <p:nvPr/>
          </p:nvSpPr>
          <p:spPr>
            <a:xfrm>
              <a:off x="0" y="47625"/>
              <a:ext cx="4142142" cy="767886"/>
            </a:xfrm>
            <a:prstGeom prst="rect">
              <a:avLst/>
            </a:prstGeom>
          </p:spPr>
          <p:txBody>
            <a:bodyPr lIns="50800" tIns="50800" rIns="50800" bIns="50800" rtlCol="0" anchor="ctr"/>
            <a:lstStyle/>
            <a:p>
              <a:pPr algn="ctr">
                <a:lnSpc>
                  <a:spcPts val="2620"/>
                </a:lnSpc>
              </a:pPr>
              <a:endParaRPr/>
            </a:p>
          </p:txBody>
        </p:sp>
      </p:grpSp>
      <p:grpSp>
        <p:nvGrpSpPr>
          <p:cNvPr id="8" name="Group 8"/>
          <p:cNvGrpSpPr/>
          <p:nvPr/>
        </p:nvGrpSpPr>
        <p:grpSpPr>
          <a:xfrm>
            <a:off x="597869" y="3671548"/>
            <a:ext cx="2690217" cy="6205314"/>
            <a:chOff x="0" y="0"/>
            <a:chExt cx="707104" cy="1631022"/>
          </a:xfrm>
        </p:grpSpPr>
        <p:sp>
          <p:nvSpPr>
            <p:cNvPr id="9" name="Freeform 9"/>
            <p:cNvSpPr/>
            <p:nvPr/>
          </p:nvSpPr>
          <p:spPr>
            <a:xfrm>
              <a:off x="0" y="0"/>
              <a:ext cx="707104" cy="1631022"/>
            </a:xfrm>
            <a:custGeom>
              <a:avLst/>
              <a:gdLst/>
              <a:ahLst/>
              <a:cxnLst/>
              <a:rect l="l" t="t" r="r" b="b"/>
              <a:pathLst>
                <a:path w="707104" h="1631022">
                  <a:moveTo>
                    <a:pt x="0" y="0"/>
                  </a:moveTo>
                  <a:lnTo>
                    <a:pt x="707104" y="0"/>
                  </a:lnTo>
                  <a:lnTo>
                    <a:pt x="707104" y="1631022"/>
                  </a:lnTo>
                  <a:lnTo>
                    <a:pt x="0" y="1631022"/>
                  </a:lnTo>
                  <a:close/>
                </a:path>
              </a:pathLst>
            </a:custGeom>
            <a:solidFill>
              <a:srgbClr val="003087"/>
            </a:solidFill>
          </p:spPr>
        </p:sp>
        <p:sp>
          <p:nvSpPr>
            <p:cNvPr id="10" name="TextBox 10"/>
            <p:cNvSpPr txBox="1"/>
            <p:nvPr/>
          </p:nvSpPr>
          <p:spPr>
            <a:xfrm>
              <a:off x="0" y="47625"/>
              <a:ext cx="707104" cy="1583397"/>
            </a:xfrm>
            <a:prstGeom prst="rect">
              <a:avLst/>
            </a:prstGeom>
          </p:spPr>
          <p:txBody>
            <a:bodyPr lIns="50800" tIns="50800" rIns="50800" bIns="50800" rtlCol="0" anchor="ctr"/>
            <a:lstStyle/>
            <a:p>
              <a:pPr algn="ctr">
                <a:lnSpc>
                  <a:spcPts val="2620"/>
                </a:lnSpc>
              </a:pPr>
              <a:endParaRPr/>
            </a:p>
          </p:txBody>
        </p:sp>
      </p:grpSp>
      <p:sp>
        <p:nvSpPr>
          <p:cNvPr id="11" name="TextBox 11"/>
          <p:cNvSpPr txBox="1"/>
          <p:nvPr/>
        </p:nvSpPr>
        <p:spPr>
          <a:xfrm>
            <a:off x="742559" y="613410"/>
            <a:ext cx="12703420" cy="963930"/>
          </a:xfrm>
          <a:prstGeom prst="rect">
            <a:avLst/>
          </a:prstGeom>
        </p:spPr>
        <p:txBody>
          <a:bodyPr lIns="0" tIns="0" rIns="0" bIns="0" rtlCol="0" anchor="t">
            <a:spAutoFit/>
          </a:bodyPr>
          <a:lstStyle/>
          <a:p>
            <a:pPr marL="0" lvl="0" indent="0" algn="l">
              <a:lnSpc>
                <a:spcPts val="7200"/>
              </a:lnSpc>
              <a:spcBef>
                <a:spcPct val="0"/>
              </a:spcBef>
            </a:pPr>
            <a:r>
              <a:rPr lang="en-US" sz="7200" spc="-215">
                <a:solidFill>
                  <a:srgbClr val="FFFFFF"/>
                </a:solidFill>
                <a:latin typeface="Montserrat 1"/>
                <a:ea typeface="Montserrat 1"/>
                <a:cs typeface="Montserrat 1"/>
                <a:sym typeface="Montserrat 1"/>
              </a:rPr>
              <a:t>SWOT Analysis</a:t>
            </a:r>
          </a:p>
        </p:txBody>
      </p:sp>
      <p:grpSp>
        <p:nvGrpSpPr>
          <p:cNvPr id="12" name="Group 12"/>
          <p:cNvGrpSpPr/>
          <p:nvPr/>
        </p:nvGrpSpPr>
        <p:grpSpPr>
          <a:xfrm>
            <a:off x="3288086" y="1813794"/>
            <a:ext cx="7131331" cy="1872041"/>
            <a:chOff x="0" y="0"/>
            <a:chExt cx="1874418" cy="492052"/>
          </a:xfrm>
        </p:grpSpPr>
        <p:sp>
          <p:nvSpPr>
            <p:cNvPr id="13" name="Freeform 13"/>
            <p:cNvSpPr/>
            <p:nvPr/>
          </p:nvSpPr>
          <p:spPr>
            <a:xfrm>
              <a:off x="0" y="0"/>
              <a:ext cx="1874418" cy="492052"/>
            </a:xfrm>
            <a:custGeom>
              <a:avLst/>
              <a:gdLst/>
              <a:ahLst/>
              <a:cxnLst/>
              <a:rect l="l" t="t" r="r" b="b"/>
              <a:pathLst>
                <a:path w="1874418" h="492052">
                  <a:moveTo>
                    <a:pt x="0" y="0"/>
                  </a:moveTo>
                  <a:lnTo>
                    <a:pt x="1874418" y="0"/>
                  </a:lnTo>
                  <a:lnTo>
                    <a:pt x="1874418" y="492052"/>
                  </a:lnTo>
                  <a:lnTo>
                    <a:pt x="0" y="492052"/>
                  </a:lnTo>
                  <a:close/>
                </a:path>
              </a:pathLst>
            </a:custGeom>
            <a:solidFill>
              <a:srgbClr val="00A766"/>
            </a:solidFill>
          </p:spPr>
        </p:sp>
        <p:sp>
          <p:nvSpPr>
            <p:cNvPr id="14" name="TextBox 14"/>
            <p:cNvSpPr txBox="1"/>
            <p:nvPr/>
          </p:nvSpPr>
          <p:spPr>
            <a:xfrm>
              <a:off x="0" y="47625"/>
              <a:ext cx="1874418" cy="444427"/>
            </a:xfrm>
            <a:prstGeom prst="rect">
              <a:avLst/>
            </a:prstGeom>
          </p:spPr>
          <p:txBody>
            <a:bodyPr lIns="50800" tIns="50800" rIns="50800" bIns="50800" rtlCol="0" anchor="ctr"/>
            <a:lstStyle/>
            <a:p>
              <a:pPr algn="ctr">
                <a:lnSpc>
                  <a:spcPts val="2620"/>
                </a:lnSpc>
              </a:pPr>
              <a:endParaRPr/>
            </a:p>
          </p:txBody>
        </p:sp>
      </p:grpSp>
      <p:grpSp>
        <p:nvGrpSpPr>
          <p:cNvPr id="15" name="Group 15"/>
          <p:cNvGrpSpPr/>
          <p:nvPr/>
        </p:nvGrpSpPr>
        <p:grpSpPr>
          <a:xfrm>
            <a:off x="10419417" y="1813794"/>
            <a:ext cx="7406593" cy="1872041"/>
            <a:chOff x="0" y="0"/>
            <a:chExt cx="1946769" cy="492052"/>
          </a:xfrm>
        </p:grpSpPr>
        <p:sp>
          <p:nvSpPr>
            <p:cNvPr id="16" name="Freeform 16"/>
            <p:cNvSpPr/>
            <p:nvPr/>
          </p:nvSpPr>
          <p:spPr>
            <a:xfrm>
              <a:off x="0" y="0"/>
              <a:ext cx="1946769" cy="492052"/>
            </a:xfrm>
            <a:custGeom>
              <a:avLst/>
              <a:gdLst/>
              <a:ahLst/>
              <a:cxnLst/>
              <a:rect l="l" t="t" r="r" b="b"/>
              <a:pathLst>
                <a:path w="1946769" h="492052">
                  <a:moveTo>
                    <a:pt x="0" y="0"/>
                  </a:moveTo>
                  <a:lnTo>
                    <a:pt x="1946769" y="0"/>
                  </a:lnTo>
                  <a:lnTo>
                    <a:pt x="1946769" y="492052"/>
                  </a:lnTo>
                  <a:lnTo>
                    <a:pt x="0" y="492052"/>
                  </a:lnTo>
                  <a:close/>
                </a:path>
              </a:pathLst>
            </a:custGeom>
            <a:solidFill>
              <a:srgbClr val="00BFB3"/>
            </a:solidFill>
          </p:spPr>
        </p:sp>
        <p:sp>
          <p:nvSpPr>
            <p:cNvPr id="17" name="TextBox 17"/>
            <p:cNvSpPr txBox="1"/>
            <p:nvPr/>
          </p:nvSpPr>
          <p:spPr>
            <a:xfrm>
              <a:off x="0" y="47625"/>
              <a:ext cx="1946769" cy="444427"/>
            </a:xfrm>
            <a:prstGeom prst="rect">
              <a:avLst/>
            </a:prstGeom>
          </p:spPr>
          <p:txBody>
            <a:bodyPr lIns="50800" tIns="50800" rIns="50800" bIns="50800" rtlCol="0" anchor="ctr"/>
            <a:lstStyle/>
            <a:p>
              <a:pPr algn="ctr">
                <a:lnSpc>
                  <a:spcPts val="2620"/>
                </a:lnSpc>
              </a:pPr>
              <a:endParaRPr/>
            </a:p>
          </p:txBody>
        </p:sp>
      </p:grpSp>
      <p:sp>
        <p:nvSpPr>
          <p:cNvPr id="18" name="AutoShape 18"/>
          <p:cNvSpPr/>
          <p:nvPr/>
        </p:nvSpPr>
        <p:spPr>
          <a:xfrm flipV="1">
            <a:off x="10428942" y="1813794"/>
            <a:ext cx="0" cy="8063067"/>
          </a:xfrm>
          <a:prstGeom prst="line">
            <a:avLst/>
          </a:prstGeom>
          <a:ln w="28575" cap="flat">
            <a:solidFill>
              <a:srgbClr val="111C4E"/>
            </a:solidFill>
            <a:prstDash val="solid"/>
            <a:headEnd type="none" w="sm" len="sm"/>
            <a:tailEnd type="none" w="sm" len="sm"/>
          </a:ln>
        </p:spPr>
      </p:sp>
      <p:sp>
        <p:nvSpPr>
          <p:cNvPr id="19" name="TextBox 19"/>
          <p:cNvSpPr txBox="1"/>
          <p:nvPr/>
        </p:nvSpPr>
        <p:spPr>
          <a:xfrm>
            <a:off x="6004475" y="2562058"/>
            <a:ext cx="1698553" cy="423193"/>
          </a:xfrm>
          <a:prstGeom prst="rect">
            <a:avLst/>
          </a:prstGeom>
        </p:spPr>
        <p:txBody>
          <a:bodyPr lIns="0" tIns="0" rIns="0" bIns="0" rtlCol="0" anchor="t">
            <a:spAutoFit/>
          </a:bodyPr>
          <a:lstStyle/>
          <a:p>
            <a:pPr marL="0" lvl="0" indent="0" algn="l">
              <a:lnSpc>
                <a:spcPts val="3339"/>
              </a:lnSpc>
              <a:spcBef>
                <a:spcPct val="0"/>
              </a:spcBef>
            </a:pPr>
            <a:r>
              <a:rPr lang="en-US" sz="3339" b="1" spc="-100" dirty="0">
                <a:solidFill>
                  <a:srgbClr val="FFFFFF"/>
                </a:solidFill>
                <a:latin typeface="Arial" panose="020B0604020202020204" pitchFamily="34" charset="0"/>
                <a:ea typeface="Montserrat 1"/>
                <a:cs typeface="Arial" panose="020B0604020202020204" pitchFamily="34" charset="0"/>
                <a:sym typeface="Montserrat 1"/>
              </a:rPr>
              <a:t>Positive</a:t>
            </a:r>
          </a:p>
        </p:txBody>
      </p:sp>
      <p:sp>
        <p:nvSpPr>
          <p:cNvPr id="20" name="TextBox 20"/>
          <p:cNvSpPr txBox="1"/>
          <p:nvPr/>
        </p:nvSpPr>
        <p:spPr>
          <a:xfrm>
            <a:off x="13238158" y="2562058"/>
            <a:ext cx="1955625" cy="423193"/>
          </a:xfrm>
          <a:prstGeom prst="rect">
            <a:avLst/>
          </a:prstGeom>
        </p:spPr>
        <p:txBody>
          <a:bodyPr lIns="0" tIns="0" rIns="0" bIns="0" rtlCol="0" anchor="t">
            <a:spAutoFit/>
          </a:bodyPr>
          <a:lstStyle/>
          <a:p>
            <a:pPr marL="0" lvl="0" indent="0" algn="l">
              <a:lnSpc>
                <a:spcPts val="3339"/>
              </a:lnSpc>
              <a:spcBef>
                <a:spcPct val="0"/>
              </a:spcBef>
            </a:pPr>
            <a:r>
              <a:rPr lang="en-US" sz="3339" b="1" spc="-100">
                <a:solidFill>
                  <a:srgbClr val="FFFFFF"/>
                </a:solidFill>
                <a:latin typeface="Arial" panose="020B0604020202020204" pitchFamily="34" charset="0"/>
                <a:ea typeface="Montserrat 1"/>
                <a:cs typeface="Arial" panose="020B0604020202020204" pitchFamily="34" charset="0"/>
                <a:sym typeface="Montserrat 1"/>
              </a:rPr>
              <a:t>Negative</a:t>
            </a:r>
          </a:p>
        </p:txBody>
      </p:sp>
      <p:sp>
        <p:nvSpPr>
          <p:cNvPr id="21" name="TextBox 21"/>
          <p:cNvSpPr txBox="1"/>
          <p:nvPr/>
        </p:nvSpPr>
        <p:spPr>
          <a:xfrm>
            <a:off x="1093701" y="5210175"/>
            <a:ext cx="1698553" cy="423193"/>
          </a:xfrm>
          <a:prstGeom prst="rect">
            <a:avLst/>
          </a:prstGeom>
        </p:spPr>
        <p:txBody>
          <a:bodyPr lIns="0" tIns="0" rIns="0" bIns="0" rtlCol="0" anchor="t">
            <a:spAutoFit/>
          </a:bodyPr>
          <a:lstStyle/>
          <a:p>
            <a:pPr marL="0" lvl="0" indent="0" algn="l">
              <a:lnSpc>
                <a:spcPts val="3339"/>
              </a:lnSpc>
              <a:spcBef>
                <a:spcPct val="0"/>
              </a:spcBef>
            </a:pPr>
            <a:r>
              <a:rPr lang="en-US" sz="3339" b="1" spc="-100">
                <a:solidFill>
                  <a:srgbClr val="FFFFFF"/>
                </a:solidFill>
                <a:latin typeface="Arial" panose="020B0604020202020204" pitchFamily="34" charset="0"/>
                <a:ea typeface="Montserrat 1"/>
                <a:cs typeface="Arial" panose="020B0604020202020204" pitchFamily="34" charset="0"/>
                <a:sym typeface="Montserrat 1"/>
              </a:rPr>
              <a:t>Internal</a:t>
            </a:r>
          </a:p>
        </p:txBody>
      </p:sp>
      <p:sp>
        <p:nvSpPr>
          <p:cNvPr id="22" name="TextBox 22"/>
          <p:cNvSpPr txBox="1"/>
          <p:nvPr/>
        </p:nvSpPr>
        <p:spPr>
          <a:xfrm>
            <a:off x="1031811" y="8151759"/>
            <a:ext cx="2070368" cy="423193"/>
          </a:xfrm>
          <a:prstGeom prst="rect">
            <a:avLst/>
          </a:prstGeom>
        </p:spPr>
        <p:txBody>
          <a:bodyPr lIns="0" tIns="0" rIns="0" bIns="0" rtlCol="0" anchor="t">
            <a:spAutoFit/>
          </a:bodyPr>
          <a:lstStyle/>
          <a:p>
            <a:pPr marL="0" lvl="0" indent="0" algn="l">
              <a:lnSpc>
                <a:spcPts val="3339"/>
              </a:lnSpc>
              <a:spcBef>
                <a:spcPct val="0"/>
              </a:spcBef>
            </a:pPr>
            <a:r>
              <a:rPr lang="en-US" sz="3339" b="1" spc="-100">
                <a:solidFill>
                  <a:srgbClr val="FFFFFF"/>
                </a:solidFill>
                <a:latin typeface="Arial" panose="020B0604020202020204" pitchFamily="34" charset="0"/>
                <a:ea typeface="Montserrat 1"/>
                <a:cs typeface="Arial" panose="020B0604020202020204" pitchFamily="34" charset="0"/>
                <a:sym typeface="Montserrat 1"/>
              </a:rPr>
              <a:t>External</a:t>
            </a:r>
          </a:p>
        </p:txBody>
      </p:sp>
      <p:sp>
        <p:nvSpPr>
          <p:cNvPr id="23" name="TextBox 23"/>
          <p:cNvSpPr txBox="1"/>
          <p:nvPr/>
        </p:nvSpPr>
        <p:spPr>
          <a:xfrm>
            <a:off x="11448117" y="4084453"/>
            <a:ext cx="2767854" cy="413106"/>
          </a:xfrm>
          <a:prstGeom prst="rect">
            <a:avLst/>
          </a:prstGeom>
        </p:spPr>
        <p:txBody>
          <a:bodyPr lIns="0" tIns="0" rIns="0" bIns="0" rtlCol="0" anchor="t">
            <a:spAutoFit/>
          </a:bodyPr>
          <a:lstStyle/>
          <a:p>
            <a:pPr marL="0" lvl="0" indent="0" algn="l">
              <a:lnSpc>
                <a:spcPts val="3139"/>
              </a:lnSpc>
              <a:spcBef>
                <a:spcPct val="0"/>
              </a:spcBef>
            </a:pPr>
            <a:r>
              <a:rPr lang="en-US" sz="3139" b="1" spc="-94">
                <a:solidFill>
                  <a:srgbClr val="003087"/>
                </a:solidFill>
                <a:latin typeface="Arial" panose="020B0604020202020204" pitchFamily="34" charset="0"/>
                <a:ea typeface="Montserrat 1"/>
                <a:cs typeface="Arial" panose="020B0604020202020204" pitchFamily="34" charset="0"/>
                <a:sym typeface="Montserrat 1"/>
              </a:rPr>
              <a:t>Weaknesses</a:t>
            </a:r>
          </a:p>
        </p:txBody>
      </p:sp>
      <p:sp>
        <p:nvSpPr>
          <p:cNvPr id="24" name="TextBox 24"/>
          <p:cNvSpPr txBox="1"/>
          <p:nvPr/>
        </p:nvSpPr>
        <p:spPr>
          <a:xfrm>
            <a:off x="4236896" y="4084453"/>
            <a:ext cx="2151567" cy="413106"/>
          </a:xfrm>
          <a:prstGeom prst="rect">
            <a:avLst/>
          </a:prstGeom>
        </p:spPr>
        <p:txBody>
          <a:bodyPr lIns="0" tIns="0" rIns="0" bIns="0" rtlCol="0" anchor="t">
            <a:spAutoFit/>
          </a:bodyPr>
          <a:lstStyle/>
          <a:p>
            <a:pPr marL="0" lvl="0" indent="0" algn="l">
              <a:lnSpc>
                <a:spcPts val="3139"/>
              </a:lnSpc>
              <a:spcBef>
                <a:spcPct val="0"/>
              </a:spcBef>
            </a:pPr>
            <a:r>
              <a:rPr lang="en-US" sz="3139" b="1" spc="-94">
                <a:solidFill>
                  <a:srgbClr val="003087"/>
                </a:solidFill>
                <a:latin typeface="Arial" panose="020B0604020202020204" pitchFamily="34" charset="0"/>
                <a:ea typeface="Montserrat 1"/>
                <a:cs typeface="Arial" panose="020B0604020202020204" pitchFamily="34" charset="0"/>
                <a:sym typeface="Montserrat 1"/>
              </a:rPr>
              <a:t>Strengths</a:t>
            </a:r>
          </a:p>
        </p:txBody>
      </p:sp>
      <p:sp>
        <p:nvSpPr>
          <p:cNvPr id="25" name="TextBox 25"/>
          <p:cNvSpPr txBox="1"/>
          <p:nvPr/>
        </p:nvSpPr>
        <p:spPr>
          <a:xfrm>
            <a:off x="4236896" y="4888084"/>
            <a:ext cx="5709606" cy="1282402"/>
          </a:xfrm>
          <a:prstGeom prst="rect">
            <a:avLst/>
          </a:prstGeom>
        </p:spPr>
        <p:txBody>
          <a:bodyPr lIns="0" tIns="0" rIns="0" bIns="0" rtlCol="0" anchor="t">
            <a:spAutoFit/>
          </a:bodyPr>
          <a:lstStyle/>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What are your team’s or account’s strengths?</a:t>
            </a:r>
          </a:p>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Eg. “Video and graphic expertise”</a:t>
            </a:r>
          </a:p>
          <a:p>
            <a:pPr marL="532580" lvl="1" indent="-266290" algn="l">
              <a:lnSpc>
                <a:spcPts val="2466"/>
              </a:lnSpc>
              <a:spcBef>
                <a:spcPct val="0"/>
              </a:spcBef>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etc.</a:t>
            </a:r>
          </a:p>
        </p:txBody>
      </p:sp>
      <p:sp>
        <p:nvSpPr>
          <p:cNvPr id="26" name="TextBox 26"/>
          <p:cNvSpPr txBox="1"/>
          <p:nvPr/>
        </p:nvSpPr>
        <p:spPr>
          <a:xfrm>
            <a:off x="4236896" y="7207886"/>
            <a:ext cx="2783259" cy="413106"/>
          </a:xfrm>
          <a:prstGeom prst="rect">
            <a:avLst/>
          </a:prstGeom>
        </p:spPr>
        <p:txBody>
          <a:bodyPr lIns="0" tIns="0" rIns="0" bIns="0" rtlCol="0" anchor="t">
            <a:spAutoFit/>
          </a:bodyPr>
          <a:lstStyle/>
          <a:p>
            <a:pPr marL="0" lvl="0" indent="0" algn="l">
              <a:lnSpc>
                <a:spcPts val="3139"/>
              </a:lnSpc>
              <a:spcBef>
                <a:spcPct val="0"/>
              </a:spcBef>
            </a:pPr>
            <a:r>
              <a:rPr lang="en-US" sz="3139" b="1" spc="-94">
                <a:solidFill>
                  <a:srgbClr val="003087"/>
                </a:solidFill>
                <a:latin typeface="Arial" panose="020B0604020202020204" pitchFamily="34" charset="0"/>
                <a:ea typeface="Montserrat 1"/>
                <a:cs typeface="Arial" panose="020B0604020202020204" pitchFamily="34" charset="0"/>
                <a:sym typeface="Montserrat 1"/>
              </a:rPr>
              <a:t>Opportunities</a:t>
            </a:r>
          </a:p>
        </p:txBody>
      </p:sp>
      <p:sp>
        <p:nvSpPr>
          <p:cNvPr id="27" name="TextBox 27"/>
          <p:cNvSpPr txBox="1"/>
          <p:nvPr/>
        </p:nvSpPr>
        <p:spPr>
          <a:xfrm>
            <a:off x="11448117" y="7207886"/>
            <a:ext cx="1698546" cy="413106"/>
          </a:xfrm>
          <a:prstGeom prst="rect">
            <a:avLst/>
          </a:prstGeom>
        </p:spPr>
        <p:txBody>
          <a:bodyPr lIns="0" tIns="0" rIns="0" bIns="0" rtlCol="0" anchor="t">
            <a:spAutoFit/>
          </a:bodyPr>
          <a:lstStyle/>
          <a:p>
            <a:pPr marL="0" lvl="0" indent="0" algn="l">
              <a:lnSpc>
                <a:spcPts val="3139"/>
              </a:lnSpc>
              <a:spcBef>
                <a:spcPct val="0"/>
              </a:spcBef>
            </a:pPr>
            <a:r>
              <a:rPr lang="en-US" sz="3139" b="1" spc="-94">
                <a:solidFill>
                  <a:srgbClr val="003087"/>
                </a:solidFill>
                <a:latin typeface="Arial" panose="020B0604020202020204" pitchFamily="34" charset="0"/>
                <a:ea typeface="Montserrat 1"/>
                <a:cs typeface="Arial" panose="020B0604020202020204" pitchFamily="34" charset="0"/>
                <a:sym typeface="Montserrat 1"/>
              </a:rPr>
              <a:t>Threats</a:t>
            </a:r>
          </a:p>
        </p:txBody>
      </p:sp>
      <p:sp>
        <p:nvSpPr>
          <p:cNvPr id="28" name="AutoShape 28"/>
          <p:cNvSpPr/>
          <p:nvPr/>
        </p:nvSpPr>
        <p:spPr>
          <a:xfrm flipV="1">
            <a:off x="17811723" y="1813794"/>
            <a:ext cx="0" cy="8063067"/>
          </a:xfrm>
          <a:prstGeom prst="line">
            <a:avLst/>
          </a:prstGeom>
          <a:ln w="28575" cap="flat">
            <a:solidFill>
              <a:srgbClr val="111C4E"/>
            </a:solidFill>
            <a:prstDash val="solid"/>
            <a:headEnd type="none" w="sm" len="sm"/>
            <a:tailEnd type="none" w="sm" len="sm"/>
          </a:ln>
        </p:spPr>
      </p:sp>
      <p:sp>
        <p:nvSpPr>
          <p:cNvPr id="29" name="AutoShape 29"/>
          <p:cNvSpPr/>
          <p:nvPr/>
        </p:nvSpPr>
        <p:spPr>
          <a:xfrm flipV="1">
            <a:off x="3273798" y="1813794"/>
            <a:ext cx="0" cy="8063067"/>
          </a:xfrm>
          <a:prstGeom prst="line">
            <a:avLst/>
          </a:prstGeom>
          <a:ln w="28575" cap="flat">
            <a:solidFill>
              <a:srgbClr val="111C4E"/>
            </a:solidFill>
            <a:prstDash val="solid"/>
            <a:headEnd type="none" w="sm" len="sm"/>
            <a:tailEnd type="none" w="sm" len="sm"/>
          </a:ln>
        </p:spPr>
      </p:sp>
      <p:sp>
        <p:nvSpPr>
          <p:cNvPr id="30" name="AutoShape 30"/>
          <p:cNvSpPr/>
          <p:nvPr/>
        </p:nvSpPr>
        <p:spPr>
          <a:xfrm flipH="1">
            <a:off x="3259511" y="1799507"/>
            <a:ext cx="14566499" cy="0"/>
          </a:xfrm>
          <a:prstGeom prst="line">
            <a:avLst/>
          </a:prstGeom>
          <a:ln w="28575" cap="flat">
            <a:solidFill>
              <a:srgbClr val="111C4E"/>
            </a:solidFill>
            <a:prstDash val="solid"/>
            <a:headEnd type="none" w="sm" len="sm"/>
            <a:tailEnd type="none" w="sm" len="sm"/>
          </a:ln>
        </p:spPr>
      </p:sp>
      <p:sp>
        <p:nvSpPr>
          <p:cNvPr id="31" name="AutoShape 31"/>
          <p:cNvSpPr/>
          <p:nvPr/>
        </p:nvSpPr>
        <p:spPr>
          <a:xfrm flipH="1">
            <a:off x="597869" y="9876862"/>
            <a:ext cx="17242429" cy="0"/>
          </a:xfrm>
          <a:prstGeom prst="line">
            <a:avLst/>
          </a:prstGeom>
          <a:ln w="28575" cap="flat">
            <a:solidFill>
              <a:srgbClr val="111C4E"/>
            </a:solidFill>
            <a:prstDash val="solid"/>
            <a:headEnd type="none" w="sm" len="sm"/>
            <a:tailEnd type="none" w="sm" len="sm"/>
          </a:ln>
        </p:spPr>
      </p:sp>
      <p:sp>
        <p:nvSpPr>
          <p:cNvPr id="32" name="AutoShape 32"/>
          <p:cNvSpPr/>
          <p:nvPr/>
        </p:nvSpPr>
        <p:spPr>
          <a:xfrm flipH="1">
            <a:off x="597869" y="3671548"/>
            <a:ext cx="17228141" cy="0"/>
          </a:xfrm>
          <a:prstGeom prst="line">
            <a:avLst/>
          </a:prstGeom>
          <a:ln w="28575" cap="flat">
            <a:solidFill>
              <a:srgbClr val="111C4E"/>
            </a:solidFill>
            <a:prstDash val="solid"/>
            <a:headEnd type="none" w="sm" len="sm"/>
            <a:tailEnd type="none" w="sm" len="sm"/>
          </a:ln>
        </p:spPr>
      </p:sp>
      <p:sp>
        <p:nvSpPr>
          <p:cNvPr id="33" name="AutoShape 33"/>
          <p:cNvSpPr/>
          <p:nvPr/>
        </p:nvSpPr>
        <p:spPr>
          <a:xfrm flipV="1">
            <a:off x="612156" y="3671548"/>
            <a:ext cx="0" cy="6205314"/>
          </a:xfrm>
          <a:prstGeom prst="line">
            <a:avLst/>
          </a:prstGeom>
          <a:ln w="28575" cap="flat">
            <a:solidFill>
              <a:srgbClr val="111C4E"/>
            </a:solidFill>
            <a:prstDash val="solid"/>
            <a:headEnd type="none" w="sm" len="sm"/>
            <a:tailEnd type="none" w="sm" len="sm"/>
          </a:ln>
        </p:spPr>
      </p:sp>
      <p:sp>
        <p:nvSpPr>
          <p:cNvPr id="34" name="TextBox 34"/>
          <p:cNvSpPr txBox="1"/>
          <p:nvPr/>
        </p:nvSpPr>
        <p:spPr>
          <a:xfrm>
            <a:off x="4236896" y="7840188"/>
            <a:ext cx="5913512" cy="1603003"/>
          </a:xfrm>
          <a:prstGeom prst="rect">
            <a:avLst/>
          </a:prstGeom>
        </p:spPr>
        <p:txBody>
          <a:bodyPr lIns="0" tIns="0" rIns="0" bIns="0" rtlCol="0" anchor="t">
            <a:spAutoFit/>
          </a:bodyPr>
          <a:lstStyle/>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What/where are there opportunities for you on social media?</a:t>
            </a:r>
          </a:p>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Eg. “Competitors aren’t using Instagram Stories”</a:t>
            </a:r>
          </a:p>
          <a:p>
            <a:pPr marL="532580" lvl="1" indent="-266290" algn="l">
              <a:lnSpc>
                <a:spcPts val="2466"/>
              </a:lnSpc>
              <a:spcBef>
                <a:spcPct val="0"/>
              </a:spcBef>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etc. </a:t>
            </a:r>
          </a:p>
        </p:txBody>
      </p:sp>
      <p:sp>
        <p:nvSpPr>
          <p:cNvPr id="35" name="TextBox 35"/>
          <p:cNvSpPr txBox="1"/>
          <p:nvPr/>
        </p:nvSpPr>
        <p:spPr>
          <a:xfrm>
            <a:off x="11267910" y="4888084"/>
            <a:ext cx="5991390" cy="1282402"/>
          </a:xfrm>
          <a:prstGeom prst="rect">
            <a:avLst/>
          </a:prstGeom>
        </p:spPr>
        <p:txBody>
          <a:bodyPr lIns="0" tIns="0" rIns="0" bIns="0" rtlCol="0" anchor="t">
            <a:spAutoFit/>
          </a:bodyPr>
          <a:lstStyle/>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What are your weaknesses with your current content or as a social team?</a:t>
            </a:r>
          </a:p>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Eg. “Low Instagram engagement”</a:t>
            </a:r>
          </a:p>
          <a:p>
            <a:pPr marL="532580" lvl="1" indent="-266290" algn="l">
              <a:lnSpc>
                <a:spcPts val="2466"/>
              </a:lnSpc>
              <a:spcBef>
                <a:spcPct val="0"/>
              </a:spcBef>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etc.</a:t>
            </a:r>
          </a:p>
        </p:txBody>
      </p:sp>
      <p:sp>
        <p:nvSpPr>
          <p:cNvPr id="36" name="TextBox 36"/>
          <p:cNvSpPr txBox="1"/>
          <p:nvPr/>
        </p:nvSpPr>
        <p:spPr>
          <a:xfrm>
            <a:off x="11267910" y="7840188"/>
            <a:ext cx="5709606" cy="1282402"/>
          </a:xfrm>
          <a:prstGeom prst="rect">
            <a:avLst/>
          </a:prstGeom>
        </p:spPr>
        <p:txBody>
          <a:bodyPr lIns="0" tIns="0" rIns="0" bIns="0" rtlCol="0" anchor="t">
            <a:spAutoFit/>
          </a:bodyPr>
          <a:lstStyle/>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What are your group’s threats?</a:t>
            </a:r>
          </a:p>
          <a:p>
            <a:pPr marL="532580" lvl="1" indent="-266290" algn="l">
              <a:lnSpc>
                <a:spcPts val="2466"/>
              </a:lnSpc>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Eg. “Competitor Y has 2x our followers”</a:t>
            </a:r>
          </a:p>
          <a:p>
            <a:pPr marL="532580" lvl="1" indent="-266290" algn="l">
              <a:lnSpc>
                <a:spcPts val="2466"/>
              </a:lnSpc>
              <a:spcBef>
                <a:spcPct val="0"/>
              </a:spcBef>
              <a:buFont typeface="Arial"/>
              <a:buChar char="•"/>
            </a:pPr>
            <a:r>
              <a:rPr lang="en-US" sz="2466" b="1" spc="-74">
                <a:solidFill>
                  <a:srgbClr val="111C4E"/>
                </a:solidFill>
                <a:latin typeface="Arial" panose="020B0604020202020204" pitchFamily="34" charset="0"/>
                <a:ea typeface="Montserrat 4"/>
                <a:cs typeface="Arial" panose="020B0604020202020204" pitchFamily="34" charset="0"/>
                <a:sym typeface="Montserrat 4"/>
              </a:rPr>
              <a:t>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Freeform 2"/>
          <p:cNvSpPr/>
          <p:nvPr/>
        </p:nvSpPr>
        <p:spPr>
          <a:xfrm>
            <a:off x="15874531" y="8070304"/>
            <a:ext cx="2035873" cy="1797233"/>
          </a:xfrm>
          <a:custGeom>
            <a:avLst/>
            <a:gdLst/>
            <a:ahLst/>
            <a:cxnLst/>
            <a:rect l="l" t="t" r="r" b="b"/>
            <a:pathLst>
              <a:path w="2035873" h="1797233">
                <a:moveTo>
                  <a:pt x="0" y="0"/>
                </a:moveTo>
                <a:lnTo>
                  <a:pt x="2035873" y="0"/>
                </a:lnTo>
                <a:lnTo>
                  <a:pt x="2035873" y="1797233"/>
                </a:lnTo>
                <a:lnTo>
                  <a:pt x="0" y="1797233"/>
                </a:lnTo>
                <a:lnTo>
                  <a:pt x="0" y="0"/>
                </a:lnTo>
                <a:close/>
              </a:path>
            </a:pathLst>
          </a:custGeom>
          <a:blipFill>
            <a:blip r:embed="rId3"/>
            <a:stretch>
              <a:fillRect l="-42642" r="-41457" b="-82833"/>
            </a:stretch>
          </a:blipFill>
        </p:spPr>
      </p:sp>
      <p:sp>
        <p:nvSpPr>
          <p:cNvPr id="3" name="TextBox 3"/>
          <p:cNvSpPr txBox="1"/>
          <p:nvPr/>
        </p:nvSpPr>
        <p:spPr>
          <a:xfrm>
            <a:off x="1028700" y="4520078"/>
            <a:ext cx="13065385" cy="2647020"/>
          </a:xfrm>
          <a:prstGeom prst="rect">
            <a:avLst/>
          </a:prstGeom>
        </p:spPr>
        <p:txBody>
          <a:bodyPr lIns="0" tIns="0" rIns="0" bIns="0" rtlCol="0" anchor="t">
            <a:spAutoFit/>
          </a:bodyPr>
          <a:lstStyle/>
          <a:p>
            <a:pPr algn="l">
              <a:lnSpc>
                <a:spcPts val="10331"/>
              </a:lnSpc>
            </a:pPr>
            <a:r>
              <a:rPr lang="en-US" sz="9478" spc="-284">
                <a:solidFill>
                  <a:srgbClr val="FFFFFF"/>
                </a:solidFill>
                <a:latin typeface="Montserrat 1"/>
                <a:ea typeface="Montserrat 1"/>
                <a:cs typeface="Montserrat 1"/>
                <a:sym typeface="Montserrat 1"/>
              </a:rPr>
              <a:t>Competitive </a:t>
            </a:r>
            <a:r>
              <a:rPr lang="en-US" sz="9478" spc="-284">
                <a:solidFill>
                  <a:srgbClr val="007DBA"/>
                </a:solidFill>
                <a:latin typeface="Montserrat 1"/>
                <a:ea typeface="Montserrat 1"/>
                <a:cs typeface="Montserrat 1"/>
                <a:sym typeface="Montserrat 1"/>
              </a:rPr>
              <a:t>Analysis</a:t>
            </a:r>
          </a:p>
          <a:p>
            <a:pPr marL="0" lvl="0" indent="0" algn="l">
              <a:lnSpc>
                <a:spcPts val="10331"/>
              </a:lnSpc>
            </a:pPr>
            <a:endParaRPr lang="en-US" sz="9478" spc="-284">
              <a:solidFill>
                <a:srgbClr val="007DBA"/>
              </a:solidFill>
              <a:latin typeface="Montserrat 1"/>
              <a:ea typeface="Montserrat 1"/>
              <a:cs typeface="Montserrat 1"/>
              <a:sym typeface="Montserrat 1"/>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24384000" cy="1371600"/>
          </a:xfrm>
        </p:grpSpPr>
        <p:sp>
          <p:nvSpPr>
            <p:cNvPr id="3" name="AutoShape 3"/>
            <p:cNvSpPr/>
            <p:nvPr/>
          </p:nvSpPr>
          <p:spPr>
            <a:xfrm>
              <a:off x="0" y="0"/>
              <a:ext cx="24384000" cy="1371600"/>
            </a:xfrm>
            <a:prstGeom prst="rect">
              <a:avLst/>
            </a:prstGeom>
            <a:solidFill>
              <a:srgbClr val="007DBA"/>
            </a:solidFill>
          </p:spPr>
        </p:sp>
      </p:grpSp>
      <p:sp>
        <p:nvSpPr>
          <p:cNvPr id="4" name="TextBox 4"/>
          <p:cNvSpPr txBox="1"/>
          <p:nvPr/>
        </p:nvSpPr>
        <p:spPr>
          <a:xfrm>
            <a:off x="670214" y="9516764"/>
            <a:ext cx="3397902" cy="511771"/>
          </a:xfrm>
          <a:prstGeom prst="rect">
            <a:avLst/>
          </a:prstGeom>
        </p:spPr>
        <p:txBody>
          <a:bodyPr lIns="0" tIns="0" rIns="0" bIns="0" rtlCol="0" anchor="t">
            <a:spAutoFit/>
          </a:bodyPr>
          <a:lstStyle/>
          <a:p>
            <a:pPr algn="l">
              <a:lnSpc>
                <a:spcPts val="4083"/>
              </a:lnSpc>
            </a:pPr>
            <a:r>
              <a:rPr lang="en-US" sz="3402">
                <a:solidFill>
                  <a:srgbClr val="FFFFFF"/>
                </a:solidFill>
                <a:latin typeface="Arial" panose="020B0604020202020204" pitchFamily="34" charset="0"/>
                <a:ea typeface="Montserrat 3"/>
                <a:cs typeface="Arial" panose="020B0604020202020204" pitchFamily="34" charset="0"/>
                <a:sym typeface="Montserrat 3"/>
              </a:rPr>
              <a:t>* Delete Slide</a:t>
            </a:r>
          </a:p>
        </p:txBody>
      </p:sp>
      <p:sp>
        <p:nvSpPr>
          <p:cNvPr id="5" name="TextBox 5"/>
          <p:cNvSpPr txBox="1"/>
          <p:nvPr/>
        </p:nvSpPr>
        <p:spPr>
          <a:xfrm>
            <a:off x="1028700" y="2256790"/>
            <a:ext cx="16230600" cy="3482428"/>
          </a:xfrm>
          <a:prstGeom prst="rect">
            <a:avLst/>
          </a:prstGeom>
        </p:spPr>
        <p:txBody>
          <a:bodyPr lIns="0" tIns="0" rIns="0" bIns="0" rtlCol="0" anchor="t">
            <a:spAutoFit/>
          </a:bodyPr>
          <a:lstStyle/>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Analyzing the social media presence of other similar programs, departments, or groups at other university’s or colleges can help inform your own strategy. Knowing what your competitors are doing well—and not so well—can help guide you and provide inspiration for your own content. </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marL="0" lvl="0" indent="0" algn="l">
              <a:lnSpc>
                <a:spcPts val="4649"/>
              </a:lnSpc>
              <a:spcBef>
                <a:spcPct val="0"/>
              </a:spcBef>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Take some time to analyze and reflect on these competitor accounts using the next few slides. We recommend looking at and analyzing at least 3 other accounts.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597869" y="1748237"/>
            <a:ext cx="17228141" cy="8128625"/>
            <a:chOff x="0" y="0"/>
            <a:chExt cx="4528291" cy="2136550"/>
          </a:xfrm>
        </p:grpSpPr>
        <p:sp>
          <p:nvSpPr>
            <p:cNvPr id="3" name="Freeform 3"/>
            <p:cNvSpPr/>
            <p:nvPr/>
          </p:nvSpPr>
          <p:spPr>
            <a:xfrm>
              <a:off x="0" y="0"/>
              <a:ext cx="4528291" cy="2136550"/>
            </a:xfrm>
            <a:custGeom>
              <a:avLst/>
              <a:gdLst/>
              <a:ahLst/>
              <a:cxnLst/>
              <a:rect l="l" t="t" r="r" b="b"/>
              <a:pathLst>
                <a:path w="4528291" h="2136550">
                  <a:moveTo>
                    <a:pt x="0" y="0"/>
                  </a:moveTo>
                  <a:lnTo>
                    <a:pt x="4528291" y="0"/>
                  </a:lnTo>
                  <a:lnTo>
                    <a:pt x="4528291" y="2136550"/>
                  </a:lnTo>
                  <a:lnTo>
                    <a:pt x="0" y="2136550"/>
                  </a:lnTo>
                  <a:close/>
                </a:path>
              </a:pathLst>
            </a:custGeom>
            <a:solidFill>
              <a:srgbClr val="FFFFFF"/>
            </a:solidFill>
          </p:spPr>
        </p:sp>
        <p:sp>
          <p:nvSpPr>
            <p:cNvPr id="4" name="TextBox 4"/>
            <p:cNvSpPr txBox="1"/>
            <p:nvPr/>
          </p:nvSpPr>
          <p:spPr>
            <a:xfrm>
              <a:off x="0" y="47625"/>
              <a:ext cx="4528291" cy="2088925"/>
            </a:xfrm>
            <a:prstGeom prst="rect">
              <a:avLst/>
            </a:prstGeom>
          </p:spPr>
          <p:txBody>
            <a:bodyPr lIns="50800" tIns="50800" rIns="50800" bIns="50800" rtlCol="0" anchor="ctr"/>
            <a:lstStyle/>
            <a:p>
              <a:pPr algn="ctr">
                <a:lnSpc>
                  <a:spcPts val="2620"/>
                </a:lnSpc>
              </a:pPr>
              <a:endParaRPr/>
            </a:p>
          </p:txBody>
        </p:sp>
      </p:grpSp>
      <p:grpSp>
        <p:nvGrpSpPr>
          <p:cNvPr id="5" name="Group 5"/>
          <p:cNvGrpSpPr/>
          <p:nvPr/>
        </p:nvGrpSpPr>
        <p:grpSpPr>
          <a:xfrm>
            <a:off x="597869" y="4436755"/>
            <a:ext cx="17228141" cy="2751589"/>
            <a:chOff x="0" y="0"/>
            <a:chExt cx="4528291" cy="723235"/>
          </a:xfrm>
        </p:grpSpPr>
        <p:sp>
          <p:nvSpPr>
            <p:cNvPr id="6" name="Freeform 6"/>
            <p:cNvSpPr/>
            <p:nvPr/>
          </p:nvSpPr>
          <p:spPr>
            <a:xfrm>
              <a:off x="0" y="0"/>
              <a:ext cx="4528291" cy="723235"/>
            </a:xfrm>
            <a:custGeom>
              <a:avLst/>
              <a:gdLst/>
              <a:ahLst/>
              <a:cxnLst/>
              <a:rect l="l" t="t" r="r" b="b"/>
              <a:pathLst>
                <a:path w="4528291" h="723235">
                  <a:moveTo>
                    <a:pt x="0" y="0"/>
                  </a:moveTo>
                  <a:lnTo>
                    <a:pt x="4528291" y="0"/>
                  </a:lnTo>
                  <a:lnTo>
                    <a:pt x="4528291" y="723235"/>
                  </a:lnTo>
                  <a:lnTo>
                    <a:pt x="0" y="723235"/>
                  </a:lnTo>
                  <a:close/>
                </a:path>
              </a:pathLst>
            </a:custGeom>
            <a:solidFill>
              <a:srgbClr val="D0F0FF"/>
            </a:solidFill>
          </p:spPr>
        </p:sp>
        <p:sp>
          <p:nvSpPr>
            <p:cNvPr id="7" name="TextBox 7"/>
            <p:cNvSpPr txBox="1"/>
            <p:nvPr/>
          </p:nvSpPr>
          <p:spPr>
            <a:xfrm>
              <a:off x="0" y="47625"/>
              <a:ext cx="4528291" cy="675610"/>
            </a:xfrm>
            <a:prstGeom prst="rect">
              <a:avLst/>
            </a:prstGeom>
          </p:spPr>
          <p:txBody>
            <a:bodyPr lIns="50800" tIns="50800" rIns="50800" bIns="50800" rtlCol="0" anchor="ctr"/>
            <a:lstStyle/>
            <a:p>
              <a:pPr algn="ctr">
                <a:lnSpc>
                  <a:spcPts val="2620"/>
                </a:lnSpc>
              </a:pPr>
              <a:endParaRPr/>
            </a:p>
          </p:txBody>
        </p:sp>
      </p:grpSp>
      <p:sp>
        <p:nvSpPr>
          <p:cNvPr id="8" name="AutoShape 8"/>
          <p:cNvSpPr/>
          <p:nvPr/>
        </p:nvSpPr>
        <p:spPr>
          <a:xfrm flipV="1">
            <a:off x="2569618" y="357142"/>
            <a:ext cx="0" cy="9519720"/>
          </a:xfrm>
          <a:prstGeom prst="line">
            <a:avLst/>
          </a:prstGeom>
          <a:ln w="28575" cap="flat">
            <a:solidFill>
              <a:srgbClr val="111C4E"/>
            </a:solidFill>
            <a:prstDash val="solid"/>
            <a:headEnd type="none" w="sm" len="sm"/>
            <a:tailEnd type="none" w="sm" len="sm"/>
          </a:ln>
        </p:spPr>
      </p:sp>
      <p:grpSp>
        <p:nvGrpSpPr>
          <p:cNvPr id="9" name="Group 9"/>
          <p:cNvGrpSpPr/>
          <p:nvPr/>
        </p:nvGrpSpPr>
        <p:grpSpPr>
          <a:xfrm>
            <a:off x="2569618" y="357142"/>
            <a:ext cx="3051278" cy="1391095"/>
            <a:chOff x="0" y="0"/>
            <a:chExt cx="802006" cy="365639"/>
          </a:xfrm>
        </p:grpSpPr>
        <p:sp>
          <p:nvSpPr>
            <p:cNvPr id="10" name="Freeform 10"/>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111C4E"/>
            </a:solidFill>
          </p:spPr>
        </p:sp>
        <p:sp>
          <p:nvSpPr>
            <p:cNvPr id="11" name="TextBox 11"/>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12" name="Group 12"/>
          <p:cNvGrpSpPr/>
          <p:nvPr/>
        </p:nvGrpSpPr>
        <p:grpSpPr>
          <a:xfrm>
            <a:off x="5620896" y="357142"/>
            <a:ext cx="3051278" cy="1391095"/>
            <a:chOff x="0" y="0"/>
            <a:chExt cx="802006" cy="365639"/>
          </a:xfrm>
        </p:grpSpPr>
        <p:sp>
          <p:nvSpPr>
            <p:cNvPr id="13" name="Freeform 13"/>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03087"/>
            </a:solidFill>
          </p:spPr>
        </p:sp>
        <p:sp>
          <p:nvSpPr>
            <p:cNvPr id="14" name="TextBox 14"/>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15" name="Group 15"/>
          <p:cNvGrpSpPr/>
          <p:nvPr/>
        </p:nvGrpSpPr>
        <p:grpSpPr>
          <a:xfrm>
            <a:off x="8672175" y="357142"/>
            <a:ext cx="3051278" cy="1391095"/>
            <a:chOff x="0" y="0"/>
            <a:chExt cx="802006" cy="365639"/>
          </a:xfrm>
        </p:grpSpPr>
        <p:sp>
          <p:nvSpPr>
            <p:cNvPr id="16" name="Freeform 16"/>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0BFB3"/>
            </a:solidFill>
          </p:spPr>
        </p:sp>
        <p:sp>
          <p:nvSpPr>
            <p:cNvPr id="17" name="TextBox 17"/>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18" name="Group 18"/>
          <p:cNvGrpSpPr/>
          <p:nvPr/>
        </p:nvGrpSpPr>
        <p:grpSpPr>
          <a:xfrm>
            <a:off x="11723453" y="357142"/>
            <a:ext cx="3051278" cy="1391095"/>
            <a:chOff x="0" y="0"/>
            <a:chExt cx="802006" cy="365639"/>
          </a:xfrm>
        </p:grpSpPr>
        <p:sp>
          <p:nvSpPr>
            <p:cNvPr id="19" name="Freeform 19"/>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0A766"/>
            </a:solidFill>
          </p:spPr>
        </p:sp>
        <p:sp>
          <p:nvSpPr>
            <p:cNvPr id="20" name="TextBox 20"/>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21" name="Group 21"/>
          <p:cNvGrpSpPr/>
          <p:nvPr/>
        </p:nvGrpSpPr>
        <p:grpSpPr>
          <a:xfrm>
            <a:off x="14774732" y="357142"/>
            <a:ext cx="3051278" cy="1391095"/>
            <a:chOff x="0" y="0"/>
            <a:chExt cx="802006" cy="365639"/>
          </a:xfrm>
        </p:grpSpPr>
        <p:sp>
          <p:nvSpPr>
            <p:cNvPr id="22" name="Freeform 22"/>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D6118"/>
            </a:solidFill>
          </p:spPr>
        </p:sp>
        <p:sp>
          <p:nvSpPr>
            <p:cNvPr id="23" name="TextBox 23"/>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sp>
        <p:nvSpPr>
          <p:cNvPr id="24" name="TextBox 24"/>
          <p:cNvSpPr txBox="1"/>
          <p:nvPr/>
        </p:nvSpPr>
        <p:spPr>
          <a:xfrm>
            <a:off x="3151081" y="947287"/>
            <a:ext cx="2260789" cy="269304"/>
          </a:xfrm>
          <a:prstGeom prst="rect">
            <a:avLst/>
          </a:prstGeom>
        </p:spPr>
        <p:txBody>
          <a:bodyPr lIns="0" tIns="0" rIns="0" bIns="0" rtlCol="0" anchor="t">
            <a:spAutoFit/>
          </a:bodyPr>
          <a:lstStyle/>
          <a:p>
            <a:pPr marL="0" lvl="0" indent="0" algn="l">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Networks Active</a:t>
            </a:r>
          </a:p>
        </p:txBody>
      </p:sp>
      <p:sp>
        <p:nvSpPr>
          <p:cNvPr id="25" name="TextBox 25"/>
          <p:cNvSpPr txBox="1"/>
          <p:nvPr/>
        </p:nvSpPr>
        <p:spPr>
          <a:xfrm>
            <a:off x="6380816" y="797210"/>
            <a:ext cx="1531440" cy="549059"/>
          </a:xfrm>
          <a:prstGeom prst="rect">
            <a:avLst/>
          </a:prstGeom>
        </p:spPr>
        <p:txBody>
          <a:bodyPr lIns="0" tIns="0" rIns="0" bIns="0" rtlCol="0" anchor="t">
            <a:spAutoFit/>
          </a:bodyPr>
          <a:lstStyle/>
          <a:p>
            <a:pPr marL="0" lvl="0" indent="0" algn="ctr">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Number of followers</a:t>
            </a:r>
          </a:p>
        </p:txBody>
      </p:sp>
      <p:sp>
        <p:nvSpPr>
          <p:cNvPr id="26" name="TextBox 26"/>
          <p:cNvSpPr txBox="1"/>
          <p:nvPr/>
        </p:nvSpPr>
        <p:spPr>
          <a:xfrm>
            <a:off x="9592958" y="977038"/>
            <a:ext cx="1370576" cy="269304"/>
          </a:xfrm>
          <a:prstGeom prst="rect">
            <a:avLst/>
          </a:prstGeom>
        </p:spPr>
        <p:txBody>
          <a:bodyPr lIns="0" tIns="0" rIns="0" bIns="0" rtlCol="0" anchor="t">
            <a:spAutoFit/>
          </a:bodyPr>
          <a:lstStyle/>
          <a:p>
            <a:pPr marL="0" lvl="0" indent="0" algn="l">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Strengths</a:t>
            </a:r>
          </a:p>
        </p:txBody>
      </p:sp>
      <p:sp>
        <p:nvSpPr>
          <p:cNvPr id="27" name="TextBox 27"/>
          <p:cNvSpPr txBox="1"/>
          <p:nvPr/>
        </p:nvSpPr>
        <p:spPr>
          <a:xfrm>
            <a:off x="12483372" y="977625"/>
            <a:ext cx="1809420" cy="269304"/>
          </a:xfrm>
          <a:prstGeom prst="rect">
            <a:avLst/>
          </a:prstGeom>
        </p:spPr>
        <p:txBody>
          <a:bodyPr lIns="0" tIns="0" rIns="0" bIns="0" rtlCol="0" anchor="t">
            <a:spAutoFit/>
          </a:bodyPr>
          <a:lstStyle/>
          <a:p>
            <a:pPr marL="0" lvl="0" indent="0" algn="l">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Weaknesses</a:t>
            </a:r>
          </a:p>
        </p:txBody>
      </p:sp>
      <p:sp>
        <p:nvSpPr>
          <p:cNvPr id="28" name="TextBox 28"/>
          <p:cNvSpPr txBox="1"/>
          <p:nvPr/>
        </p:nvSpPr>
        <p:spPr>
          <a:xfrm>
            <a:off x="15439087" y="797210"/>
            <a:ext cx="1722568" cy="549059"/>
          </a:xfrm>
          <a:prstGeom prst="rect">
            <a:avLst/>
          </a:prstGeom>
        </p:spPr>
        <p:txBody>
          <a:bodyPr lIns="0" tIns="0" rIns="0" bIns="0" rtlCol="0" anchor="t">
            <a:spAutoFit/>
          </a:bodyPr>
          <a:lstStyle/>
          <a:p>
            <a:pPr marL="0" lvl="0" indent="0" algn="ctr">
              <a:lnSpc>
                <a:spcPts val="2116"/>
              </a:lnSpc>
              <a:spcBef>
                <a:spcPct val="0"/>
              </a:spcBef>
            </a:pPr>
            <a:r>
              <a:rPr lang="en-US" sz="2116" b="1" spc="-63">
                <a:solidFill>
                  <a:srgbClr val="FFFFFF"/>
                </a:solidFill>
                <a:latin typeface="Arial" panose="020B0604020202020204" pitchFamily="34" charset="0"/>
                <a:ea typeface="Montserrat 1"/>
                <a:cs typeface="Arial" panose="020B0604020202020204" pitchFamily="34" charset="0"/>
                <a:sym typeface="Montserrat 1"/>
              </a:rPr>
              <a:t>Content that resonates</a:t>
            </a:r>
          </a:p>
        </p:txBody>
      </p:sp>
      <p:sp>
        <p:nvSpPr>
          <p:cNvPr id="29" name="TextBox 29"/>
          <p:cNvSpPr txBox="1"/>
          <p:nvPr/>
        </p:nvSpPr>
        <p:spPr>
          <a:xfrm>
            <a:off x="797385" y="3062374"/>
            <a:ext cx="1570992" cy="218008"/>
          </a:xfrm>
          <a:prstGeom prst="rect">
            <a:avLst/>
          </a:prstGeom>
        </p:spPr>
        <p:txBody>
          <a:bodyPr lIns="0" tIns="0" rIns="0" bIns="0" rtlCol="0" anchor="t">
            <a:spAutoFit/>
          </a:bodyPr>
          <a:lstStyle/>
          <a:p>
            <a:pPr marL="0" lvl="0" indent="0" algn="l">
              <a:lnSpc>
                <a:spcPts val="1730"/>
              </a:lnSpc>
              <a:spcBef>
                <a:spcPct val="0"/>
              </a:spcBef>
            </a:pPr>
            <a:r>
              <a:rPr lang="en-US" sz="1730" b="1" spc="-51" dirty="0">
                <a:solidFill>
                  <a:srgbClr val="111C4E"/>
                </a:solidFill>
                <a:latin typeface="Arial" panose="020B0604020202020204" pitchFamily="34" charset="0"/>
                <a:ea typeface="Montserrat 1"/>
                <a:cs typeface="Arial" panose="020B0604020202020204" pitchFamily="34" charset="0"/>
                <a:sym typeface="Montserrat 1"/>
              </a:rPr>
              <a:t>Competitor 1</a:t>
            </a:r>
          </a:p>
        </p:txBody>
      </p:sp>
      <p:sp>
        <p:nvSpPr>
          <p:cNvPr id="30" name="TextBox 30"/>
          <p:cNvSpPr txBox="1"/>
          <p:nvPr/>
        </p:nvSpPr>
        <p:spPr>
          <a:xfrm>
            <a:off x="847494" y="5834448"/>
            <a:ext cx="1570992" cy="218008"/>
          </a:xfrm>
          <a:prstGeom prst="rect">
            <a:avLst/>
          </a:prstGeom>
        </p:spPr>
        <p:txBody>
          <a:bodyPr lIns="0" tIns="0" rIns="0" bIns="0" rtlCol="0" anchor="t">
            <a:spAutoFit/>
          </a:bodyPr>
          <a:lstStyle/>
          <a:p>
            <a:pPr marL="0" lvl="0" indent="0" algn="l">
              <a:lnSpc>
                <a:spcPts val="1730"/>
              </a:lnSpc>
              <a:spcBef>
                <a:spcPct val="0"/>
              </a:spcBef>
            </a:pPr>
            <a:r>
              <a:rPr lang="en-US" sz="1730" b="1" spc="-51">
                <a:solidFill>
                  <a:srgbClr val="111C4E"/>
                </a:solidFill>
                <a:latin typeface="Arial" panose="020B0604020202020204" pitchFamily="34" charset="0"/>
                <a:ea typeface="Montserrat 1"/>
                <a:cs typeface="Arial" panose="020B0604020202020204" pitchFamily="34" charset="0"/>
                <a:sym typeface="Montserrat 1"/>
              </a:rPr>
              <a:t>Competitor 2</a:t>
            </a:r>
          </a:p>
        </p:txBody>
      </p:sp>
      <p:sp>
        <p:nvSpPr>
          <p:cNvPr id="31" name="TextBox 31"/>
          <p:cNvSpPr txBox="1"/>
          <p:nvPr/>
        </p:nvSpPr>
        <p:spPr>
          <a:xfrm>
            <a:off x="797385" y="8709863"/>
            <a:ext cx="1570992" cy="218008"/>
          </a:xfrm>
          <a:prstGeom prst="rect">
            <a:avLst/>
          </a:prstGeom>
        </p:spPr>
        <p:txBody>
          <a:bodyPr lIns="0" tIns="0" rIns="0" bIns="0" rtlCol="0" anchor="t">
            <a:spAutoFit/>
          </a:bodyPr>
          <a:lstStyle/>
          <a:p>
            <a:pPr marL="0" lvl="0" indent="0" algn="l">
              <a:lnSpc>
                <a:spcPts val="1730"/>
              </a:lnSpc>
              <a:spcBef>
                <a:spcPct val="0"/>
              </a:spcBef>
            </a:pPr>
            <a:r>
              <a:rPr lang="en-US" sz="1730" b="1" spc="-51">
                <a:solidFill>
                  <a:srgbClr val="111C4E"/>
                </a:solidFill>
                <a:latin typeface="Arial" panose="020B0604020202020204" pitchFamily="34" charset="0"/>
                <a:ea typeface="Montserrat 1"/>
                <a:cs typeface="Arial" panose="020B0604020202020204" pitchFamily="34" charset="0"/>
                <a:sym typeface="Montserrat 1"/>
              </a:rPr>
              <a:t>Competitor 3</a:t>
            </a:r>
          </a:p>
        </p:txBody>
      </p:sp>
      <p:sp>
        <p:nvSpPr>
          <p:cNvPr id="32" name="TextBox 32"/>
          <p:cNvSpPr txBox="1"/>
          <p:nvPr/>
        </p:nvSpPr>
        <p:spPr>
          <a:xfrm>
            <a:off x="2964863" y="2942406"/>
            <a:ext cx="2260789" cy="475126"/>
          </a:xfrm>
          <a:prstGeom prst="rect">
            <a:avLst/>
          </a:prstGeom>
        </p:spPr>
        <p:txBody>
          <a:bodyPr lIns="0" tIns="0" rIns="0" bIns="0" rtlCol="0" anchor="t">
            <a:spAutoFit/>
          </a:bodyPr>
          <a:lstStyle/>
          <a:p>
            <a:pPr marL="0" lvl="0" indent="0" algn="l">
              <a:lnSpc>
                <a:spcPts val="1830"/>
              </a:lnSpc>
              <a:spcBef>
                <a:spcPct val="0"/>
              </a:spcBef>
            </a:pPr>
            <a:r>
              <a:rPr lang="en-US" sz="1830" b="1" spc="-54">
                <a:solidFill>
                  <a:srgbClr val="111C4E"/>
                </a:solidFill>
                <a:latin typeface="Arial" panose="020B0604020202020204" pitchFamily="34" charset="0"/>
                <a:ea typeface="Montserrat 4"/>
                <a:cs typeface="Arial" panose="020B0604020202020204" pitchFamily="34" charset="0"/>
                <a:sym typeface="Montserrat 4"/>
              </a:rPr>
              <a:t>[eg., Facebook, TikTok, etc.]</a:t>
            </a:r>
          </a:p>
        </p:txBody>
      </p:sp>
      <p:sp>
        <p:nvSpPr>
          <p:cNvPr id="33" name="TextBox 33"/>
          <p:cNvSpPr txBox="1"/>
          <p:nvPr/>
        </p:nvSpPr>
        <p:spPr>
          <a:xfrm>
            <a:off x="9037062" y="2599506"/>
            <a:ext cx="2321505" cy="1154162"/>
          </a:xfrm>
          <a:prstGeom prst="rect">
            <a:avLst/>
          </a:prstGeom>
        </p:spPr>
        <p:txBody>
          <a:bodyPr lIns="0" tIns="0" rIns="0" bIns="0" rtlCol="0" anchor="t">
            <a:spAutoFit/>
          </a:bodyPr>
          <a:lstStyle/>
          <a:p>
            <a:pPr algn="l">
              <a:lnSpc>
                <a:spcPts val="1830"/>
              </a:lnSpc>
              <a:spcBef>
                <a:spcPct val="0"/>
              </a:spcBef>
            </a:pPr>
            <a:r>
              <a:rPr lang="en-US" sz="1830" b="1" spc="-54">
                <a:solidFill>
                  <a:srgbClr val="111C4E"/>
                </a:solidFill>
                <a:latin typeface="Arial" panose="020B0604020202020204" pitchFamily="34" charset="0"/>
                <a:ea typeface="Montserrat 4"/>
                <a:cs typeface="Arial" panose="020B0604020202020204" pitchFamily="34" charset="0"/>
                <a:sym typeface="Montserrat 4"/>
              </a:rPr>
              <a:t>[What do you like about what they’re doing? What do you wish you had thought of first?]</a:t>
            </a:r>
          </a:p>
        </p:txBody>
      </p:sp>
      <p:sp>
        <p:nvSpPr>
          <p:cNvPr id="34" name="TextBox 34"/>
          <p:cNvSpPr txBox="1"/>
          <p:nvPr/>
        </p:nvSpPr>
        <p:spPr>
          <a:xfrm>
            <a:off x="12132729" y="2828106"/>
            <a:ext cx="2642003" cy="692497"/>
          </a:xfrm>
          <a:prstGeom prst="rect">
            <a:avLst/>
          </a:prstGeom>
        </p:spPr>
        <p:txBody>
          <a:bodyPr lIns="0" tIns="0" rIns="0" bIns="0" rtlCol="0" anchor="t">
            <a:spAutoFit/>
          </a:bodyPr>
          <a:lstStyle/>
          <a:p>
            <a:pPr algn="l">
              <a:lnSpc>
                <a:spcPts val="1830"/>
              </a:lnSpc>
              <a:spcBef>
                <a:spcPct val="0"/>
              </a:spcBef>
            </a:pPr>
            <a:r>
              <a:rPr lang="en-US" sz="1830" b="1" spc="-54">
                <a:solidFill>
                  <a:srgbClr val="111C4E"/>
                </a:solidFill>
                <a:latin typeface="Arial" panose="020B0604020202020204" pitchFamily="34" charset="0"/>
                <a:ea typeface="Montserrat 4"/>
                <a:cs typeface="Arial" panose="020B0604020202020204" pitchFamily="34" charset="0"/>
                <a:sym typeface="Montserrat 4"/>
              </a:rPr>
              <a:t>[What are some areas they aren’t doing so well?]</a:t>
            </a:r>
          </a:p>
        </p:txBody>
      </p:sp>
      <p:sp>
        <p:nvSpPr>
          <p:cNvPr id="35" name="TextBox 35"/>
          <p:cNvSpPr txBox="1"/>
          <p:nvPr/>
        </p:nvSpPr>
        <p:spPr>
          <a:xfrm>
            <a:off x="15374807" y="2617088"/>
            <a:ext cx="2180051" cy="1154162"/>
          </a:xfrm>
          <a:prstGeom prst="rect">
            <a:avLst/>
          </a:prstGeom>
        </p:spPr>
        <p:txBody>
          <a:bodyPr lIns="0" tIns="0" rIns="0" bIns="0" rtlCol="0" anchor="t">
            <a:spAutoFit/>
          </a:bodyPr>
          <a:lstStyle/>
          <a:p>
            <a:pPr algn="l">
              <a:lnSpc>
                <a:spcPts val="1830"/>
              </a:lnSpc>
            </a:pPr>
            <a:r>
              <a:rPr lang="en-US" sz="1830" b="1" spc="-54">
                <a:solidFill>
                  <a:srgbClr val="111C4E"/>
                </a:solidFill>
                <a:latin typeface="Arial" panose="020B0604020202020204" pitchFamily="34" charset="0"/>
                <a:ea typeface="Montserrat 4"/>
                <a:cs typeface="Arial" panose="020B0604020202020204" pitchFamily="34" charset="0"/>
                <a:sym typeface="Montserrat 4"/>
              </a:rPr>
              <a:t>[Which kinds of posts have been successful? What resonates with you?]</a:t>
            </a:r>
          </a:p>
        </p:txBody>
      </p:sp>
      <p:sp>
        <p:nvSpPr>
          <p:cNvPr id="36" name="TextBox 36"/>
          <p:cNvSpPr txBox="1"/>
          <p:nvPr/>
        </p:nvSpPr>
        <p:spPr>
          <a:xfrm>
            <a:off x="6380816" y="3033799"/>
            <a:ext cx="1271432" cy="547137"/>
          </a:xfrm>
          <a:prstGeom prst="rect">
            <a:avLst/>
          </a:prstGeom>
        </p:spPr>
        <p:txBody>
          <a:bodyPr lIns="0" tIns="0" rIns="0" bIns="0" rtlCol="0" anchor="t">
            <a:spAutoFit/>
          </a:bodyPr>
          <a:lstStyle/>
          <a:p>
            <a:pPr algn="l">
              <a:lnSpc>
                <a:spcPts val="2160"/>
              </a:lnSpc>
            </a:pPr>
            <a:r>
              <a:rPr lang="en-US" sz="1830" b="1" spc="-54">
                <a:solidFill>
                  <a:srgbClr val="111C4E"/>
                </a:solidFill>
                <a:latin typeface="Arial" panose="020B0604020202020204" pitchFamily="34" charset="0"/>
                <a:ea typeface="Montserrat 4"/>
                <a:cs typeface="Arial" panose="020B0604020202020204" pitchFamily="34" charset="0"/>
                <a:sym typeface="Montserrat 4"/>
              </a:rPr>
              <a:t>[eg., 15,000]</a:t>
            </a:r>
          </a:p>
          <a:p>
            <a:pPr marL="0" lvl="0" indent="0" algn="l">
              <a:lnSpc>
                <a:spcPts val="2160"/>
              </a:lnSpc>
            </a:pPr>
            <a:endParaRPr lang="en-US" sz="1830" b="1" spc="-54">
              <a:solidFill>
                <a:srgbClr val="111C4E"/>
              </a:solidFill>
              <a:latin typeface="Arial" panose="020B0604020202020204" pitchFamily="34" charset="0"/>
              <a:ea typeface="Montserrat 4"/>
              <a:cs typeface="Arial" panose="020B0604020202020204" pitchFamily="34" charset="0"/>
              <a:sym typeface="Montserrat 4"/>
            </a:endParaRPr>
          </a:p>
        </p:txBody>
      </p:sp>
      <p:sp>
        <p:nvSpPr>
          <p:cNvPr id="37" name="AutoShape 37"/>
          <p:cNvSpPr/>
          <p:nvPr/>
        </p:nvSpPr>
        <p:spPr>
          <a:xfrm flipV="1">
            <a:off x="17811723" y="357142"/>
            <a:ext cx="0" cy="9535024"/>
          </a:xfrm>
          <a:prstGeom prst="line">
            <a:avLst/>
          </a:prstGeom>
          <a:ln w="28575" cap="flat">
            <a:solidFill>
              <a:srgbClr val="111C4E"/>
            </a:solidFill>
            <a:prstDash val="solid"/>
            <a:headEnd type="none" w="sm" len="sm"/>
            <a:tailEnd type="none" w="sm" len="sm"/>
          </a:ln>
        </p:spPr>
      </p:sp>
      <p:sp>
        <p:nvSpPr>
          <p:cNvPr id="38" name="AutoShape 38"/>
          <p:cNvSpPr/>
          <p:nvPr/>
        </p:nvSpPr>
        <p:spPr>
          <a:xfrm flipV="1">
            <a:off x="612156" y="1748237"/>
            <a:ext cx="0" cy="8128625"/>
          </a:xfrm>
          <a:prstGeom prst="line">
            <a:avLst/>
          </a:prstGeom>
          <a:ln w="28575" cap="flat">
            <a:solidFill>
              <a:srgbClr val="111C4E"/>
            </a:solidFill>
            <a:prstDash val="solid"/>
            <a:headEnd type="none" w="sm" len="sm"/>
            <a:tailEnd type="none" w="sm" len="sm"/>
          </a:ln>
        </p:spPr>
      </p:sp>
      <p:sp>
        <p:nvSpPr>
          <p:cNvPr id="39" name="AutoShape 39"/>
          <p:cNvSpPr/>
          <p:nvPr/>
        </p:nvSpPr>
        <p:spPr>
          <a:xfrm flipH="1">
            <a:off x="597869" y="9891149"/>
            <a:ext cx="17228141" cy="0"/>
          </a:xfrm>
          <a:prstGeom prst="line">
            <a:avLst/>
          </a:prstGeom>
          <a:ln w="28575" cap="flat">
            <a:solidFill>
              <a:srgbClr val="111C4E"/>
            </a:solidFill>
            <a:prstDash val="solid"/>
            <a:headEnd type="none" w="sm" len="sm"/>
            <a:tailEnd type="none" w="sm" len="sm"/>
          </a:ln>
        </p:spPr>
      </p:sp>
      <p:sp>
        <p:nvSpPr>
          <p:cNvPr id="40" name="AutoShape 40"/>
          <p:cNvSpPr/>
          <p:nvPr/>
        </p:nvSpPr>
        <p:spPr>
          <a:xfrm flipH="1">
            <a:off x="597869" y="1762524"/>
            <a:ext cx="17228141" cy="0"/>
          </a:xfrm>
          <a:prstGeom prst="line">
            <a:avLst/>
          </a:prstGeom>
          <a:ln w="28575" cap="flat">
            <a:solidFill>
              <a:srgbClr val="111C4E"/>
            </a:solidFill>
            <a:prstDash val="solid"/>
            <a:headEnd type="none" w="sm" len="sm"/>
            <a:tailEnd type="none" w="sm" len="sm"/>
          </a:ln>
        </p:spPr>
      </p:sp>
      <p:sp>
        <p:nvSpPr>
          <p:cNvPr id="41" name="AutoShape 41"/>
          <p:cNvSpPr/>
          <p:nvPr/>
        </p:nvSpPr>
        <p:spPr>
          <a:xfrm flipH="1">
            <a:off x="2569618" y="371429"/>
            <a:ext cx="15256392" cy="0"/>
          </a:xfrm>
          <a:prstGeom prst="line">
            <a:avLst/>
          </a:prstGeom>
          <a:ln w="28575" cap="flat">
            <a:solidFill>
              <a:srgbClr val="111C4E"/>
            </a:solidFill>
            <a:prstDash val="solid"/>
            <a:headEnd type="none" w="sm" len="sm"/>
            <a:tailEnd type="none" w="sm" len="sm"/>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a:extLst>
            <a:ext uri="{FF2B5EF4-FFF2-40B4-BE49-F238E27FC236}">
              <a16:creationId xmlns:a16="http://schemas.microsoft.com/office/drawing/2014/main" id="{55D15970-F610-A952-1E1A-507720F2FCB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8E8830F-F049-C656-EDAB-DDE9ADF823EF}"/>
              </a:ext>
            </a:extLst>
          </p:cNvPr>
          <p:cNvGrpSpPr/>
          <p:nvPr/>
        </p:nvGrpSpPr>
        <p:grpSpPr>
          <a:xfrm>
            <a:off x="597869" y="1748237"/>
            <a:ext cx="17228141" cy="8128625"/>
            <a:chOff x="0" y="0"/>
            <a:chExt cx="4528291" cy="2136550"/>
          </a:xfrm>
        </p:grpSpPr>
        <p:sp>
          <p:nvSpPr>
            <p:cNvPr id="3" name="Freeform 3">
              <a:extLst>
                <a:ext uri="{FF2B5EF4-FFF2-40B4-BE49-F238E27FC236}">
                  <a16:creationId xmlns:a16="http://schemas.microsoft.com/office/drawing/2014/main" id="{EBBD871D-299A-DB19-FCB3-9D9D72739484}"/>
                </a:ext>
              </a:extLst>
            </p:cNvPr>
            <p:cNvSpPr/>
            <p:nvPr/>
          </p:nvSpPr>
          <p:spPr>
            <a:xfrm>
              <a:off x="0" y="0"/>
              <a:ext cx="4528291" cy="2136550"/>
            </a:xfrm>
            <a:custGeom>
              <a:avLst/>
              <a:gdLst/>
              <a:ahLst/>
              <a:cxnLst/>
              <a:rect l="l" t="t" r="r" b="b"/>
              <a:pathLst>
                <a:path w="4528291" h="2136550">
                  <a:moveTo>
                    <a:pt x="0" y="0"/>
                  </a:moveTo>
                  <a:lnTo>
                    <a:pt x="4528291" y="0"/>
                  </a:lnTo>
                  <a:lnTo>
                    <a:pt x="4528291" y="2136550"/>
                  </a:lnTo>
                  <a:lnTo>
                    <a:pt x="0" y="2136550"/>
                  </a:lnTo>
                  <a:close/>
                </a:path>
              </a:pathLst>
            </a:custGeom>
            <a:solidFill>
              <a:srgbClr val="FFFFFF"/>
            </a:solidFill>
          </p:spPr>
        </p:sp>
        <p:sp>
          <p:nvSpPr>
            <p:cNvPr id="4" name="TextBox 4">
              <a:extLst>
                <a:ext uri="{FF2B5EF4-FFF2-40B4-BE49-F238E27FC236}">
                  <a16:creationId xmlns:a16="http://schemas.microsoft.com/office/drawing/2014/main" id="{C3A79ECE-5C0E-DBFF-E1EC-984C5618286D}"/>
                </a:ext>
              </a:extLst>
            </p:cNvPr>
            <p:cNvSpPr txBox="1"/>
            <p:nvPr/>
          </p:nvSpPr>
          <p:spPr>
            <a:xfrm>
              <a:off x="0" y="47625"/>
              <a:ext cx="4528291" cy="2088925"/>
            </a:xfrm>
            <a:prstGeom prst="rect">
              <a:avLst/>
            </a:prstGeom>
          </p:spPr>
          <p:txBody>
            <a:bodyPr lIns="50800" tIns="50800" rIns="50800" bIns="50800" rtlCol="0" anchor="ctr"/>
            <a:lstStyle/>
            <a:p>
              <a:pPr algn="ctr">
                <a:lnSpc>
                  <a:spcPts val="2620"/>
                </a:lnSpc>
              </a:pPr>
              <a:endParaRPr/>
            </a:p>
          </p:txBody>
        </p:sp>
      </p:grpSp>
      <p:grpSp>
        <p:nvGrpSpPr>
          <p:cNvPr id="5" name="Group 5">
            <a:extLst>
              <a:ext uri="{FF2B5EF4-FFF2-40B4-BE49-F238E27FC236}">
                <a16:creationId xmlns:a16="http://schemas.microsoft.com/office/drawing/2014/main" id="{93CDDDF1-0120-92F1-9257-704D9E174605}"/>
              </a:ext>
            </a:extLst>
          </p:cNvPr>
          <p:cNvGrpSpPr/>
          <p:nvPr/>
        </p:nvGrpSpPr>
        <p:grpSpPr>
          <a:xfrm>
            <a:off x="597869" y="4436755"/>
            <a:ext cx="17228141" cy="2751589"/>
            <a:chOff x="0" y="0"/>
            <a:chExt cx="4528291" cy="723235"/>
          </a:xfrm>
        </p:grpSpPr>
        <p:sp>
          <p:nvSpPr>
            <p:cNvPr id="6" name="Freeform 6">
              <a:extLst>
                <a:ext uri="{FF2B5EF4-FFF2-40B4-BE49-F238E27FC236}">
                  <a16:creationId xmlns:a16="http://schemas.microsoft.com/office/drawing/2014/main" id="{398ECFA7-93FC-75E8-9F4F-70FBF1B597BC}"/>
                </a:ext>
              </a:extLst>
            </p:cNvPr>
            <p:cNvSpPr/>
            <p:nvPr/>
          </p:nvSpPr>
          <p:spPr>
            <a:xfrm>
              <a:off x="0" y="0"/>
              <a:ext cx="4528291" cy="723235"/>
            </a:xfrm>
            <a:custGeom>
              <a:avLst/>
              <a:gdLst/>
              <a:ahLst/>
              <a:cxnLst/>
              <a:rect l="l" t="t" r="r" b="b"/>
              <a:pathLst>
                <a:path w="4528291" h="723235">
                  <a:moveTo>
                    <a:pt x="0" y="0"/>
                  </a:moveTo>
                  <a:lnTo>
                    <a:pt x="4528291" y="0"/>
                  </a:lnTo>
                  <a:lnTo>
                    <a:pt x="4528291" y="723235"/>
                  </a:lnTo>
                  <a:lnTo>
                    <a:pt x="0" y="723235"/>
                  </a:lnTo>
                  <a:close/>
                </a:path>
              </a:pathLst>
            </a:custGeom>
            <a:solidFill>
              <a:srgbClr val="D0F0FF"/>
            </a:solidFill>
          </p:spPr>
        </p:sp>
        <p:sp>
          <p:nvSpPr>
            <p:cNvPr id="7" name="TextBox 7">
              <a:extLst>
                <a:ext uri="{FF2B5EF4-FFF2-40B4-BE49-F238E27FC236}">
                  <a16:creationId xmlns:a16="http://schemas.microsoft.com/office/drawing/2014/main" id="{15D9020B-C4AF-7199-3D89-7DB8AE86A67F}"/>
                </a:ext>
              </a:extLst>
            </p:cNvPr>
            <p:cNvSpPr txBox="1"/>
            <p:nvPr/>
          </p:nvSpPr>
          <p:spPr>
            <a:xfrm>
              <a:off x="0" y="47625"/>
              <a:ext cx="4528291" cy="675610"/>
            </a:xfrm>
            <a:prstGeom prst="rect">
              <a:avLst/>
            </a:prstGeom>
          </p:spPr>
          <p:txBody>
            <a:bodyPr lIns="50800" tIns="50800" rIns="50800" bIns="50800" rtlCol="0" anchor="ctr"/>
            <a:lstStyle/>
            <a:p>
              <a:pPr algn="ctr">
                <a:lnSpc>
                  <a:spcPts val="2620"/>
                </a:lnSpc>
              </a:pPr>
              <a:endParaRPr/>
            </a:p>
          </p:txBody>
        </p:sp>
      </p:grpSp>
      <p:sp>
        <p:nvSpPr>
          <p:cNvPr id="8" name="AutoShape 8">
            <a:extLst>
              <a:ext uri="{FF2B5EF4-FFF2-40B4-BE49-F238E27FC236}">
                <a16:creationId xmlns:a16="http://schemas.microsoft.com/office/drawing/2014/main" id="{7F221173-1077-1A0D-5F5D-4BA9DDD35512}"/>
              </a:ext>
            </a:extLst>
          </p:cNvPr>
          <p:cNvSpPr/>
          <p:nvPr/>
        </p:nvSpPr>
        <p:spPr>
          <a:xfrm flipV="1">
            <a:off x="2569618" y="357142"/>
            <a:ext cx="0" cy="9519720"/>
          </a:xfrm>
          <a:prstGeom prst="line">
            <a:avLst/>
          </a:prstGeom>
          <a:ln w="28575" cap="flat">
            <a:solidFill>
              <a:srgbClr val="111C4E"/>
            </a:solidFill>
            <a:prstDash val="solid"/>
            <a:headEnd type="none" w="sm" len="sm"/>
            <a:tailEnd type="none" w="sm" len="sm"/>
          </a:ln>
        </p:spPr>
      </p:sp>
      <p:grpSp>
        <p:nvGrpSpPr>
          <p:cNvPr id="9" name="Group 9">
            <a:extLst>
              <a:ext uri="{FF2B5EF4-FFF2-40B4-BE49-F238E27FC236}">
                <a16:creationId xmlns:a16="http://schemas.microsoft.com/office/drawing/2014/main" id="{3C0E3025-D500-F85E-406C-2AA7E1459849}"/>
              </a:ext>
            </a:extLst>
          </p:cNvPr>
          <p:cNvGrpSpPr/>
          <p:nvPr/>
        </p:nvGrpSpPr>
        <p:grpSpPr>
          <a:xfrm>
            <a:off x="2569618" y="357142"/>
            <a:ext cx="3051278" cy="1391095"/>
            <a:chOff x="0" y="0"/>
            <a:chExt cx="802006" cy="365639"/>
          </a:xfrm>
        </p:grpSpPr>
        <p:sp>
          <p:nvSpPr>
            <p:cNvPr id="10" name="Freeform 10">
              <a:extLst>
                <a:ext uri="{FF2B5EF4-FFF2-40B4-BE49-F238E27FC236}">
                  <a16:creationId xmlns:a16="http://schemas.microsoft.com/office/drawing/2014/main" id="{A7E0007E-87D9-3F2F-CC5E-93CA3360F178}"/>
                </a:ext>
              </a:extLst>
            </p:cNvPr>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111C4E"/>
            </a:solidFill>
          </p:spPr>
        </p:sp>
        <p:sp>
          <p:nvSpPr>
            <p:cNvPr id="11" name="TextBox 11">
              <a:extLst>
                <a:ext uri="{FF2B5EF4-FFF2-40B4-BE49-F238E27FC236}">
                  <a16:creationId xmlns:a16="http://schemas.microsoft.com/office/drawing/2014/main" id="{FC48B181-5F95-7FFD-A337-235C128B9109}"/>
                </a:ext>
              </a:extLst>
            </p:cNvPr>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12" name="Group 12">
            <a:extLst>
              <a:ext uri="{FF2B5EF4-FFF2-40B4-BE49-F238E27FC236}">
                <a16:creationId xmlns:a16="http://schemas.microsoft.com/office/drawing/2014/main" id="{D2C99E7F-839F-D7E5-9ABE-FF2699FB9194}"/>
              </a:ext>
            </a:extLst>
          </p:cNvPr>
          <p:cNvGrpSpPr/>
          <p:nvPr/>
        </p:nvGrpSpPr>
        <p:grpSpPr>
          <a:xfrm>
            <a:off x="5620896" y="357142"/>
            <a:ext cx="3051278" cy="1391095"/>
            <a:chOff x="0" y="0"/>
            <a:chExt cx="802006" cy="365639"/>
          </a:xfrm>
        </p:grpSpPr>
        <p:sp>
          <p:nvSpPr>
            <p:cNvPr id="13" name="Freeform 13">
              <a:extLst>
                <a:ext uri="{FF2B5EF4-FFF2-40B4-BE49-F238E27FC236}">
                  <a16:creationId xmlns:a16="http://schemas.microsoft.com/office/drawing/2014/main" id="{9A4C9830-DEC4-72EB-5856-D0F799A5B78E}"/>
                </a:ext>
              </a:extLst>
            </p:cNvPr>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03087"/>
            </a:solidFill>
          </p:spPr>
        </p:sp>
        <p:sp>
          <p:nvSpPr>
            <p:cNvPr id="14" name="TextBox 14">
              <a:extLst>
                <a:ext uri="{FF2B5EF4-FFF2-40B4-BE49-F238E27FC236}">
                  <a16:creationId xmlns:a16="http://schemas.microsoft.com/office/drawing/2014/main" id="{02D4F0FD-172A-F135-50E0-1996265D8562}"/>
                </a:ext>
              </a:extLst>
            </p:cNvPr>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15" name="Group 15">
            <a:extLst>
              <a:ext uri="{FF2B5EF4-FFF2-40B4-BE49-F238E27FC236}">
                <a16:creationId xmlns:a16="http://schemas.microsoft.com/office/drawing/2014/main" id="{803DE8E8-6C0D-6CAC-5631-F7C7DDB7E1D0}"/>
              </a:ext>
            </a:extLst>
          </p:cNvPr>
          <p:cNvGrpSpPr/>
          <p:nvPr/>
        </p:nvGrpSpPr>
        <p:grpSpPr>
          <a:xfrm>
            <a:off x="8672175" y="357142"/>
            <a:ext cx="3051278" cy="1391095"/>
            <a:chOff x="0" y="0"/>
            <a:chExt cx="802006" cy="365639"/>
          </a:xfrm>
        </p:grpSpPr>
        <p:sp>
          <p:nvSpPr>
            <p:cNvPr id="16" name="Freeform 16">
              <a:extLst>
                <a:ext uri="{FF2B5EF4-FFF2-40B4-BE49-F238E27FC236}">
                  <a16:creationId xmlns:a16="http://schemas.microsoft.com/office/drawing/2014/main" id="{6D90D6A7-2172-5C29-763D-7C38F81FA64A}"/>
                </a:ext>
              </a:extLst>
            </p:cNvPr>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0BFB3"/>
            </a:solidFill>
          </p:spPr>
        </p:sp>
        <p:sp>
          <p:nvSpPr>
            <p:cNvPr id="17" name="TextBox 17">
              <a:extLst>
                <a:ext uri="{FF2B5EF4-FFF2-40B4-BE49-F238E27FC236}">
                  <a16:creationId xmlns:a16="http://schemas.microsoft.com/office/drawing/2014/main" id="{9E086CC0-16F2-355D-FD8A-F6C7ED5450F5}"/>
                </a:ext>
              </a:extLst>
            </p:cNvPr>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18" name="Group 18">
            <a:extLst>
              <a:ext uri="{FF2B5EF4-FFF2-40B4-BE49-F238E27FC236}">
                <a16:creationId xmlns:a16="http://schemas.microsoft.com/office/drawing/2014/main" id="{0A9514A2-EBC1-6BF0-489E-9F2B839CDE85}"/>
              </a:ext>
            </a:extLst>
          </p:cNvPr>
          <p:cNvGrpSpPr/>
          <p:nvPr/>
        </p:nvGrpSpPr>
        <p:grpSpPr>
          <a:xfrm>
            <a:off x="11723453" y="357142"/>
            <a:ext cx="3051278" cy="1391095"/>
            <a:chOff x="0" y="0"/>
            <a:chExt cx="802006" cy="365639"/>
          </a:xfrm>
        </p:grpSpPr>
        <p:sp>
          <p:nvSpPr>
            <p:cNvPr id="19" name="Freeform 19">
              <a:extLst>
                <a:ext uri="{FF2B5EF4-FFF2-40B4-BE49-F238E27FC236}">
                  <a16:creationId xmlns:a16="http://schemas.microsoft.com/office/drawing/2014/main" id="{266AA30F-E248-84EC-6487-3330F9C91924}"/>
                </a:ext>
              </a:extLst>
            </p:cNvPr>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0A766"/>
            </a:solidFill>
          </p:spPr>
        </p:sp>
        <p:sp>
          <p:nvSpPr>
            <p:cNvPr id="20" name="TextBox 20">
              <a:extLst>
                <a:ext uri="{FF2B5EF4-FFF2-40B4-BE49-F238E27FC236}">
                  <a16:creationId xmlns:a16="http://schemas.microsoft.com/office/drawing/2014/main" id="{A77092C0-D540-EDC6-3913-835D98B950FF}"/>
                </a:ext>
              </a:extLst>
            </p:cNvPr>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grpSp>
        <p:nvGrpSpPr>
          <p:cNvPr id="21" name="Group 21">
            <a:extLst>
              <a:ext uri="{FF2B5EF4-FFF2-40B4-BE49-F238E27FC236}">
                <a16:creationId xmlns:a16="http://schemas.microsoft.com/office/drawing/2014/main" id="{82E6588B-E753-96C7-5476-E158425C2D78}"/>
              </a:ext>
            </a:extLst>
          </p:cNvPr>
          <p:cNvGrpSpPr/>
          <p:nvPr/>
        </p:nvGrpSpPr>
        <p:grpSpPr>
          <a:xfrm>
            <a:off x="14774732" y="357142"/>
            <a:ext cx="3051278" cy="1391095"/>
            <a:chOff x="0" y="0"/>
            <a:chExt cx="802006" cy="365639"/>
          </a:xfrm>
        </p:grpSpPr>
        <p:sp>
          <p:nvSpPr>
            <p:cNvPr id="22" name="Freeform 22">
              <a:extLst>
                <a:ext uri="{FF2B5EF4-FFF2-40B4-BE49-F238E27FC236}">
                  <a16:creationId xmlns:a16="http://schemas.microsoft.com/office/drawing/2014/main" id="{B978D0D1-F7CE-0C6D-2024-32C74C71F83D}"/>
                </a:ext>
              </a:extLst>
            </p:cNvPr>
            <p:cNvSpPr/>
            <p:nvPr/>
          </p:nvSpPr>
          <p:spPr>
            <a:xfrm>
              <a:off x="0" y="0"/>
              <a:ext cx="802006" cy="365639"/>
            </a:xfrm>
            <a:custGeom>
              <a:avLst/>
              <a:gdLst/>
              <a:ahLst/>
              <a:cxnLst/>
              <a:rect l="l" t="t" r="r" b="b"/>
              <a:pathLst>
                <a:path w="802006" h="365639">
                  <a:moveTo>
                    <a:pt x="0" y="0"/>
                  </a:moveTo>
                  <a:lnTo>
                    <a:pt x="802006" y="0"/>
                  </a:lnTo>
                  <a:lnTo>
                    <a:pt x="802006" y="365639"/>
                  </a:lnTo>
                  <a:lnTo>
                    <a:pt x="0" y="365639"/>
                  </a:lnTo>
                  <a:close/>
                </a:path>
              </a:pathLst>
            </a:custGeom>
            <a:solidFill>
              <a:srgbClr val="0D6118"/>
            </a:solidFill>
          </p:spPr>
        </p:sp>
        <p:sp>
          <p:nvSpPr>
            <p:cNvPr id="23" name="TextBox 23">
              <a:extLst>
                <a:ext uri="{FF2B5EF4-FFF2-40B4-BE49-F238E27FC236}">
                  <a16:creationId xmlns:a16="http://schemas.microsoft.com/office/drawing/2014/main" id="{D0BA040D-E307-71E0-1BC2-17B3EFF1B701}"/>
                </a:ext>
              </a:extLst>
            </p:cNvPr>
            <p:cNvSpPr txBox="1"/>
            <p:nvPr/>
          </p:nvSpPr>
          <p:spPr>
            <a:xfrm>
              <a:off x="0" y="47625"/>
              <a:ext cx="802006" cy="318014"/>
            </a:xfrm>
            <a:prstGeom prst="rect">
              <a:avLst/>
            </a:prstGeom>
          </p:spPr>
          <p:txBody>
            <a:bodyPr lIns="50800" tIns="50800" rIns="50800" bIns="50800" rtlCol="0" anchor="ctr"/>
            <a:lstStyle/>
            <a:p>
              <a:pPr algn="ctr">
                <a:lnSpc>
                  <a:spcPts val="2620"/>
                </a:lnSpc>
              </a:pPr>
              <a:endParaRPr/>
            </a:p>
          </p:txBody>
        </p:sp>
      </p:grpSp>
      <p:sp>
        <p:nvSpPr>
          <p:cNvPr id="24" name="TextBox 24">
            <a:extLst>
              <a:ext uri="{FF2B5EF4-FFF2-40B4-BE49-F238E27FC236}">
                <a16:creationId xmlns:a16="http://schemas.microsoft.com/office/drawing/2014/main" id="{0960300E-BA5C-603C-EFCE-55B0B24A67F8}"/>
              </a:ext>
            </a:extLst>
          </p:cNvPr>
          <p:cNvSpPr txBox="1"/>
          <p:nvPr/>
        </p:nvSpPr>
        <p:spPr>
          <a:xfrm>
            <a:off x="3151081" y="947287"/>
            <a:ext cx="2260789" cy="269304"/>
          </a:xfrm>
          <a:prstGeom prst="rect">
            <a:avLst/>
          </a:prstGeom>
        </p:spPr>
        <p:txBody>
          <a:bodyPr lIns="0" tIns="0" rIns="0" bIns="0" rtlCol="0" anchor="t">
            <a:spAutoFit/>
          </a:bodyPr>
          <a:lstStyle/>
          <a:p>
            <a:pPr marL="0" lvl="0" indent="0" algn="l">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Networks Active</a:t>
            </a:r>
          </a:p>
        </p:txBody>
      </p:sp>
      <p:sp>
        <p:nvSpPr>
          <p:cNvPr id="25" name="TextBox 25">
            <a:extLst>
              <a:ext uri="{FF2B5EF4-FFF2-40B4-BE49-F238E27FC236}">
                <a16:creationId xmlns:a16="http://schemas.microsoft.com/office/drawing/2014/main" id="{50E59A49-3AF3-DD3F-9219-11603C30BF20}"/>
              </a:ext>
            </a:extLst>
          </p:cNvPr>
          <p:cNvSpPr txBox="1"/>
          <p:nvPr/>
        </p:nvSpPr>
        <p:spPr>
          <a:xfrm>
            <a:off x="6380816" y="797210"/>
            <a:ext cx="1531440" cy="549059"/>
          </a:xfrm>
          <a:prstGeom prst="rect">
            <a:avLst/>
          </a:prstGeom>
        </p:spPr>
        <p:txBody>
          <a:bodyPr lIns="0" tIns="0" rIns="0" bIns="0" rtlCol="0" anchor="t">
            <a:spAutoFit/>
          </a:bodyPr>
          <a:lstStyle/>
          <a:p>
            <a:pPr marL="0" lvl="0" indent="0" algn="ctr">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Number of followers</a:t>
            </a:r>
          </a:p>
        </p:txBody>
      </p:sp>
      <p:sp>
        <p:nvSpPr>
          <p:cNvPr id="26" name="TextBox 26">
            <a:extLst>
              <a:ext uri="{FF2B5EF4-FFF2-40B4-BE49-F238E27FC236}">
                <a16:creationId xmlns:a16="http://schemas.microsoft.com/office/drawing/2014/main" id="{651B98B8-B292-61FD-6213-C4E31C9AEFC1}"/>
              </a:ext>
            </a:extLst>
          </p:cNvPr>
          <p:cNvSpPr txBox="1"/>
          <p:nvPr/>
        </p:nvSpPr>
        <p:spPr>
          <a:xfrm>
            <a:off x="9592958" y="977038"/>
            <a:ext cx="1370576" cy="269304"/>
          </a:xfrm>
          <a:prstGeom prst="rect">
            <a:avLst/>
          </a:prstGeom>
        </p:spPr>
        <p:txBody>
          <a:bodyPr lIns="0" tIns="0" rIns="0" bIns="0" rtlCol="0" anchor="t">
            <a:spAutoFit/>
          </a:bodyPr>
          <a:lstStyle/>
          <a:p>
            <a:pPr marL="0" lvl="0" indent="0" algn="l">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Strengths</a:t>
            </a:r>
          </a:p>
        </p:txBody>
      </p:sp>
      <p:sp>
        <p:nvSpPr>
          <p:cNvPr id="27" name="TextBox 27">
            <a:extLst>
              <a:ext uri="{FF2B5EF4-FFF2-40B4-BE49-F238E27FC236}">
                <a16:creationId xmlns:a16="http://schemas.microsoft.com/office/drawing/2014/main" id="{D3DF1979-6F61-203C-80D6-65E4816391E8}"/>
              </a:ext>
            </a:extLst>
          </p:cNvPr>
          <p:cNvSpPr txBox="1"/>
          <p:nvPr/>
        </p:nvSpPr>
        <p:spPr>
          <a:xfrm>
            <a:off x="12483372" y="977625"/>
            <a:ext cx="1809420" cy="269304"/>
          </a:xfrm>
          <a:prstGeom prst="rect">
            <a:avLst/>
          </a:prstGeom>
        </p:spPr>
        <p:txBody>
          <a:bodyPr lIns="0" tIns="0" rIns="0" bIns="0" rtlCol="0" anchor="t">
            <a:spAutoFit/>
          </a:bodyPr>
          <a:lstStyle/>
          <a:p>
            <a:pPr marL="0" lvl="0" indent="0" algn="l">
              <a:lnSpc>
                <a:spcPts val="2116"/>
              </a:lnSpc>
              <a:spcBef>
                <a:spcPct val="0"/>
              </a:spcBef>
            </a:pPr>
            <a:r>
              <a:rPr lang="en-US" sz="2116" b="1" spc="-63" dirty="0">
                <a:solidFill>
                  <a:srgbClr val="FFFFFF"/>
                </a:solidFill>
                <a:latin typeface="Arial" panose="020B0604020202020204" pitchFamily="34" charset="0"/>
                <a:ea typeface="Montserrat 1"/>
                <a:cs typeface="Arial" panose="020B0604020202020204" pitchFamily="34" charset="0"/>
                <a:sym typeface="Montserrat 1"/>
              </a:rPr>
              <a:t>Weaknesses</a:t>
            </a:r>
          </a:p>
        </p:txBody>
      </p:sp>
      <p:sp>
        <p:nvSpPr>
          <p:cNvPr id="28" name="TextBox 28">
            <a:extLst>
              <a:ext uri="{FF2B5EF4-FFF2-40B4-BE49-F238E27FC236}">
                <a16:creationId xmlns:a16="http://schemas.microsoft.com/office/drawing/2014/main" id="{BD962A48-9E31-E0D8-9FC7-B96D1B302F04}"/>
              </a:ext>
            </a:extLst>
          </p:cNvPr>
          <p:cNvSpPr txBox="1"/>
          <p:nvPr/>
        </p:nvSpPr>
        <p:spPr>
          <a:xfrm>
            <a:off x="15439087" y="797210"/>
            <a:ext cx="1722568" cy="549059"/>
          </a:xfrm>
          <a:prstGeom prst="rect">
            <a:avLst/>
          </a:prstGeom>
        </p:spPr>
        <p:txBody>
          <a:bodyPr lIns="0" tIns="0" rIns="0" bIns="0" rtlCol="0" anchor="t">
            <a:spAutoFit/>
          </a:bodyPr>
          <a:lstStyle/>
          <a:p>
            <a:pPr marL="0" lvl="0" indent="0" algn="ctr">
              <a:lnSpc>
                <a:spcPts val="2116"/>
              </a:lnSpc>
              <a:spcBef>
                <a:spcPct val="0"/>
              </a:spcBef>
            </a:pPr>
            <a:r>
              <a:rPr lang="en-US" sz="2116" b="1" spc="-63">
                <a:solidFill>
                  <a:srgbClr val="FFFFFF"/>
                </a:solidFill>
                <a:latin typeface="Arial" panose="020B0604020202020204" pitchFamily="34" charset="0"/>
                <a:ea typeface="Montserrat 1"/>
                <a:cs typeface="Arial" panose="020B0604020202020204" pitchFamily="34" charset="0"/>
                <a:sym typeface="Montserrat 1"/>
              </a:rPr>
              <a:t>Content that resonates</a:t>
            </a:r>
          </a:p>
        </p:txBody>
      </p:sp>
      <p:sp>
        <p:nvSpPr>
          <p:cNvPr id="29" name="TextBox 29">
            <a:extLst>
              <a:ext uri="{FF2B5EF4-FFF2-40B4-BE49-F238E27FC236}">
                <a16:creationId xmlns:a16="http://schemas.microsoft.com/office/drawing/2014/main" id="{311E3E62-07E8-B5C3-4500-1803DB8C16DE}"/>
              </a:ext>
            </a:extLst>
          </p:cNvPr>
          <p:cNvSpPr txBox="1"/>
          <p:nvPr/>
        </p:nvSpPr>
        <p:spPr>
          <a:xfrm>
            <a:off x="797385" y="3062374"/>
            <a:ext cx="1570992" cy="218008"/>
          </a:xfrm>
          <a:prstGeom prst="rect">
            <a:avLst/>
          </a:prstGeom>
        </p:spPr>
        <p:txBody>
          <a:bodyPr lIns="0" tIns="0" rIns="0" bIns="0" rtlCol="0" anchor="t">
            <a:spAutoFit/>
          </a:bodyPr>
          <a:lstStyle/>
          <a:p>
            <a:pPr marL="0" lvl="0" indent="0" algn="l">
              <a:lnSpc>
                <a:spcPts val="1730"/>
              </a:lnSpc>
              <a:spcBef>
                <a:spcPct val="0"/>
              </a:spcBef>
            </a:pPr>
            <a:r>
              <a:rPr lang="en-US" sz="1730" b="1" spc="-51" dirty="0">
                <a:solidFill>
                  <a:srgbClr val="111C4E"/>
                </a:solidFill>
                <a:latin typeface="Arial" panose="020B0604020202020204" pitchFamily="34" charset="0"/>
                <a:ea typeface="Montserrat 1"/>
                <a:cs typeface="Arial" panose="020B0604020202020204" pitchFamily="34" charset="0"/>
                <a:sym typeface="Montserrat 1"/>
              </a:rPr>
              <a:t>Competitor 4</a:t>
            </a:r>
          </a:p>
        </p:txBody>
      </p:sp>
      <p:sp>
        <p:nvSpPr>
          <p:cNvPr id="30" name="TextBox 30">
            <a:extLst>
              <a:ext uri="{FF2B5EF4-FFF2-40B4-BE49-F238E27FC236}">
                <a16:creationId xmlns:a16="http://schemas.microsoft.com/office/drawing/2014/main" id="{E3B46AE7-6701-3D48-37FD-BDD09F2E9D10}"/>
              </a:ext>
            </a:extLst>
          </p:cNvPr>
          <p:cNvSpPr txBox="1"/>
          <p:nvPr/>
        </p:nvSpPr>
        <p:spPr>
          <a:xfrm>
            <a:off x="847494" y="5834448"/>
            <a:ext cx="1570992" cy="218008"/>
          </a:xfrm>
          <a:prstGeom prst="rect">
            <a:avLst/>
          </a:prstGeom>
        </p:spPr>
        <p:txBody>
          <a:bodyPr lIns="0" tIns="0" rIns="0" bIns="0" rtlCol="0" anchor="t">
            <a:spAutoFit/>
          </a:bodyPr>
          <a:lstStyle/>
          <a:p>
            <a:pPr marL="0" lvl="0" indent="0" algn="l">
              <a:lnSpc>
                <a:spcPts val="1730"/>
              </a:lnSpc>
              <a:spcBef>
                <a:spcPct val="0"/>
              </a:spcBef>
            </a:pPr>
            <a:r>
              <a:rPr lang="en-US" sz="1730" b="1" spc="-51" dirty="0">
                <a:solidFill>
                  <a:srgbClr val="111C4E"/>
                </a:solidFill>
                <a:latin typeface="Arial" panose="020B0604020202020204" pitchFamily="34" charset="0"/>
                <a:ea typeface="Montserrat 1"/>
                <a:cs typeface="Arial" panose="020B0604020202020204" pitchFamily="34" charset="0"/>
                <a:sym typeface="Montserrat 1"/>
              </a:rPr>
              <a:t>Competitor 5</a:t>
            </a:r>
          </a:p>
        </p:txBody>
      </p:sp>
      <p:sp>
        <p:nvSpPr>
          <p:cNvPr id="31" name="TextBox 31">
            <a:extLst>
              <a:ext uri="{FF2B5EF4-FFF2-40B4-BE49-F238E27FC236}">
                <a16:creationId xmlns:a16="http://schemas.microsoft.com/office/drawing/2014/main" id="{796325B8-6D5F-425A-8D94-F5CEC7DBCCEF}"/>
              </a:ext>
            </a:extLst>
          </p:cNvPr>
          <p:cNvSpPr txBox="1"/>
          <p:nvPr/>
        </p:nvSpPr>
        <p:spPr>
          <a:xfrm>
            <a:off x="797385" y="8709863"/>
            <a:ext cx="1570992" cy="218008"/>
          </a:xfrm>
          <a:prstGeom prst="rect">
            <a:avLst/>
          </a:prstGeom>
        </p:spPr>
        <p:txBody>
          <a:bodyPr lIns="0" tIns="0" rIns="0" bIns="0" rtlCol="0" anchor="t">
            <a:spAutoFit/>
          </a:bodyPr>
          <a:lstStyle/>
          <a:p>
            <a:pPr marL="0" lvl="0" indent="0" algn="l">
              <a:lnSpc>
                <a:spcPts val="1730"/>
              </a:lnSpc>
              <a:spcBef>
                <a:spcPct val="0"/>
              </a:spcBef>
            </a:pPr>
            <a:r>
              <a:rPr lang="en-US" sz="1730" b="1" spc="-51" dirty="0">
                <a:solidFill>
                  <a:srgbClr val="111C4E"/>
                </a:solidFill>
                <a:latin typeface="Arial" panose="020B0604020202020204" pitchFamily="34" charset="0"/>
                <a:ea typeface="Montserrat 1"/>
                <a:cs typeface="Arial" panose="020B0604020202020204" pitchFamily="34" charset="0"/>
                <a:sym typeface="Montserrat 1"/>
              </a:rPr>
              <a:t>Competitor 6</a:t>
            </a:r>
          </a:p>
        </p:txBody>
      </p:sp>
      <p:sp>
        <p:nvSpPr>
          <p:cNvPr id="32" name="TextBox 32">
            <a:extLst>
              <a:ext uri="{FF2B5EF4-FFF2-40B4-BE49-F238E27FC236}">
                <a16:creationId xmlns:a16="http://schemas.microsoft.com/office/drawing/2014/main" id="{5339B8D4-3E3C-4459-23B3-DE0658AA6314}"/>
              </a:ext>
            </a:extLst>
          </p:cNvPr>
          <p:cNvSpPr txBox="1"/>
          <p:nvPr/>
        </p:nvSpPr>
        <p:spPr>
          <a:xfrm>
            <a:off x="2964863" y="2942406"/>
            <a:ext cx="2260789" cy="475126"/>
          </a:xfrm>
          <a:prstGeom prst="rect">
            <a:avLst/>
          </a:prstGeom>
        </p:spPr>
        <p:txBody>
          <a:bodyPr lIns="0" tIns="0" rIns="0" bIns="0" rtlCol="0" anchor="t">
            <a:spAutoFit/>
          </a:bodyPr>
          <a:lstStyle/>
          <a:p>
            <a:pPr marL="0" lvl="0" indent="0" algn="l">
              <a:lnSpc>
                <a:spcPts val="1830"/>
              </a:lnSpc>
              <a:spcBef>
                <a:spcPct val="0"/>
              </a:spcBef>
            </a:pPr>
            <a:r>
              <a:rPr lang="en-US" sz="1830" b="1" spc="-54">
                <a:solidFill>
                  <a:srgbClr val="111C4E"/>
                </a:solidFill>
                <a:latin typeface="Arial" panose="020B0604020202020204" pitchFamily="34" charset="0"/>
                <a:ea typeface="Montserrat 4"/>
                <a:cs typeface="Arial" panose="020B0604020202020204" pitchFamily="34" charset="0"/>
                <a:sym typeface="Montserrat 4"/>
              </a:rPr>
              <a:t>[eg., Facebook, TikTok, etc.]</a:t>
            </a:r>
          </a:p>
        </p:txBody>
      </p:sp>
      <p:sp>
        <p:nvSpPr>
          <p:cNvPr id="33" name="TextBox 33">
            <a:extLst>
              <a:ext uri="{FF2B5EF4-FFF2-40B4-BE49-F238E27FC236}">
                <a16:creationId xmlns:a16="http://schemas.microsoft.com/office/drawing/2014/main" id="{CF30F3D3-4677-36A8-326E-A31F516A37FB}"/>
              </a:ext>
            </a:extLst>
          </p:cNvPr>
          <p:cNvSpPr txBox="1"/>
          <p:nvPr/>
        </p:nvSpPr>
        <p:spPr>
          <a:xfrm>
            <a:off x="9037062" y="2599506"/>
            <a:ext cx="2321505" cy="1154162"/>
          </a:xfrm>
          <a:prstGeom prst="rect">
            <a:avLst/>
          </a:prstGeom>
        </p:spPr>
        <p:txBody>
          <a:bodyPr lIns="0" tIns="0" rIns="0" bIns="0" rtlCol="0" anchor="t">
            <a:spAutoFit/>
          </a:bodyPr>
          <a:lstStyle/>
          <a:p>
            <a:pPr algn="l">
              <a:lnSpc>
                <a:spcPts val="1830"/>
              </a:lnSpc>
              <a:spcBef>
                <a:spcPct val="0"/>
              </a:spcBef>
            </a:pPr>
            <a:r>
              <a:rPr lang="en-US" sz="1830" b="1" spc="-54">
                <a:solidFill>
                  <a:srgbClr val="111C4E"/>
                </a:solidFill>
                <a:latin typeface="Arial" panose="020B0604020202020204" pitchFamily="34" charset="0"/>
                <a:ea typeface="Montserrat 4"/>
                <a:cs typeface="Arial" panose="020B0604020202020204" pitchFamily="34" charset="0"/>
                <a:sym typeface="Montserrat 4"/>
              </a:rPr>
              <a:t>[What do you like about what they’re doing? What do you wish you had thought of first?]</a:t>
            </a:r>
          </a:p>
        </p:txBody>
      </p:sp>
      <p:sp>
        <p:nvSpPr>
          <p:cNvPr id="34" name="TextBox 34">
            <a:extLst>
              <a:ext uri="{FF2B5EF4-FFF2-40B4-BE49-F238E27FC236}">
                <a16:creationId xmlns:a16="http://schemas.microsoft.com/office/drawing/2014/main" id="{D3CF659B-E88D-9ADF-EA31-62D08DF2B21E}"/>
              </a:ext>
            </a:extLst>
          </p:cNvPr>
          <p:cNvSpPr txBox="1"/>
          <p:nvPr/>
        </p:nvSpPr>
        <p:spPr>
          <a:xfrm>
            <a:off x="12132729" y="2828106"/>
            <a:ext cx="2642003" cy="692497"/>
          </a:xfrm>
          <a:prstGeom prst="rect">
            <a:avLst/>
          </a:prstGeom>
        </p:spPr>
        <p:txBody>
          <a:bodyPr lIns="0" tIns="0" rIns="0" bIns="0" rtlCol="0" anchor="t">
            <a:spAutoFit/>
          </a:bodyPr>
          <a:lstStyle/>
          <a:p>
            <a:pPr algn="l">
              <a:lnSpc>
                <a:spcPts val="1830"/>
              </a:lnSpc>
              <a:spcBef>
                <a:spcPct val="0"/>
              </a:spcBef>
            </a:pPr>
            <a:r>
              <a:rPr lang="en-US" sz="1830" b="1" spc="-54">
                <a:solidFill>
                  <a:srgbClr val="111C4E"/>
                </a:solidFill>
                <a:latin typeface="Arial" panose="020B0604020202020204" pitchFamily="34" charset="0"/>
                <a:ea typeface="Montserrat 4"/>
                <a:cs typeface="Arial" panose="020B0604020202020204" pitchFamily="34" charset="0"/>
                <a:sym typeface="Montserrat 4"/>
              </a:rPr>
              <a:t>[What are some areas they aren’t doing so well?]</a:t>
            </a:r>
          </a:p>
        </p:txBody>
      </p:sp>
      <p:sp>
        <p:nvSpPr>
          <p:cNvPr id="35" name="TextBox 35">
            <a:extLst>
              <a:ext uri="{FF2B5EF4-FFF2-40B4-BE49-F238E27FC236}">
                <a16:creationId xmlns:a16="http://schemas.microsoft.com/office/drawing/2014/main" id="{9884C2B3-A49E-F30E-6B68-2103FAA65C3E}"/>
              </a:ext>
            </a:extLst>
          </p:cNvPr>
          <p:cNvSpPr txBox="1"/>
          <p:nvPr/>
        </p:nvSpPr>
        <p:spPr>
          <a:xfrm>
            <a:off x="15374807" y="2617088"/>
            <a:ext cx="2180051" cy="1154162"/>
          </a:xfrm>
          <a:prstGeom prst="rect">
            <a:avLst/>
          </a:prstGeom>
        </p:spPr>
        <p:txBody>
          <a:bodyPr lIns="0" tIns="0" rIns="0" bIns="0" rtlCol="0" anchor="t">
            <a:spAutoFit/>
          </a:bodyPr>
          <a:lstStyle/>
          <a:p>
            <a:pPr algn="l">
              <a:lnSpc>
                <a:spcPts val="1830"/>
              </a:lnSpc>
            </a:pPr>
            <a:r>
              <a:rPr lang="en-US" sz="1830" b="1" spc="-54">
                <a:solidFill>
                  <a:srgbClr val="111C4E"/>
                </a:solidFill>
                <a:latin typeface="Arial" panose="020B0604020202020204" pitchFamily="34" charset="0"/>
                <a:ea typeface="Montserrat 4"/>
                <a:cs typeface="Arial" panose="020B0604020202020204" pitchFamily="34" charset="0"/>
                <a:sym typeface="Montserrat 4"/>
              </a:rPr>
              <a:t>[Which kinds of posts have been successful? What resonates with you?]</a:t>
            </a:r>
          </a:p>
        </p:txBody>
      </p:sp>
      <p:sp>
        <p:nvSpPr>
          <p:cNvPr id="36" name="TextBox 36">
            <a:extLst>
              <a:ext uri="{FF2B5EF4-FFF2-40B4-BE49-F238E27FC236}">
                <a16:creationId xmlns:a16="http://schemas.microsoft.com/office/drawing/2014/main" id="{FE1C5F55-AD3D-812D-0557-B77D5741430A}"/>
              </a:ext>
            </a:extLst>
          </p:cNvPr>
          <p:cNvSpPr txBox="1"/>
          <p:nvPr/>
        </p:nvSpPr>
        <p:spPr>
          <a:xfrm>
            <a:off x="6380816" y="3033799"/>
            <a:ext cx="1271432" cy="547137"/>
          </a:xfrm>
          <a:prstGeom prst="rect">
            <a:avLst/>
          </a:prstGeom>
        </p:spPr>
        <p:txBody>
          <a:bodyPr lIns="0" tIns="0" rIns="0" bIns="0" rtlCol="0" anchor="t">
            <a:spAutoFit/>
          </a:bodyPr>
          <a:lstStyle/>
          <a:p>
            <a:pPr algn="l">
              <a:lnSpc>
                <a:spcPts val="2160"/>
              </a:lnSpc>
            </a:pPr>
            <a:r>
              <a:rPr lang="en-US" sz="1830" b="1" spc="-54">
                <a:solidFill>
                  <a:srgbClr val="111C4E"/>
                </a:solidFill>
                <a:latin typeface="Arial" panose="020B0604020202020204" pitchFamily="34" charset="0"/>
                <a:ea typeface="Montserrat 4"/>
                <a:cs typeface="Arial" panose="020B0604020202020204" pitchFamily="34" charset="0"/>
                <a:sym typeface="Montserrat 4"/>
              </a:rPr>
              <a:t>[eg., 15,000]</a:t>
            </a:r>
          </a:p>
          <a:p>
            <a:pPr marL="0" lvl="0" indent="0" algn="l">
              <a:lnSpc>
                <a:spcPts val="2160"/>
              </a:lnSpc>
            </a:pPr>
            <a:endParaRPr lang="en-US" sz="1830" b="1" spc="-54">
              <a:solidFill>
                <a:srgbClr val="111C4E"/>
              </a:solidFill>
              <a:latin typeface="Arial" panose="020B0604020202020204" pitchFamily="34" charset="0"/>
              <a:ea typeface="Montserrat 4"/>
              <a:cs typeface="Arial" panose="020B0604020202020204" pitchFamily="34" charset="0"/>
              <a:sym typeface="Montserrat 4"/>
            </a:endParaRPr>
          </a:p>
        </p:txBody>
      </p:sp>
      <p:sp>
        <p:nvSpPr>
          <p:cNvPr id="37" name="AutoShape 37">
            <a:extLst>
              <a:ext uri="{FF2B5EF4-FFF2-40B4-BE49-F238E27FC236}">
                <a16:creationId xmlns:a16="http://schemas.microsoft.com/office/drawing/2014/main" id="{47C668AD-4156-E30B-AC26-FDC630987072}"/>
              </a:ext>
            </a:extLst>
          </p:cNvPr>
          <p:cNvSpPr/>
          <p:nvPr/>
        </p:nvSpPr>
        <p:spPr>
          <a:xfrm flipV="1">
            <a:off x="17811723" y="357142"/>
            <a:ext cx="0" cy="9535024"/>
          </a:xfrm>
          <a:prstGeom prst="line">
            <a:avLst/>
          </a:prstGeom>
          <a:ln w="28575" cap="flat">
            <a:solidFill>
              <a:srgbClr val="111C4E"/>
            </a:solidFill>
            <a:prstDash val="solid"/>
            <a:headEnd type="none" w="sm" len="sm"/>
            <a:tailEnd type="none" w="sm" len="sm"/>
          </a:ln>
        </p:spPr>
      </p:sp>
      <p:sp>
        <p:nvSpPr>
          <p:cNvPr id="38" name="AutoShape 38">
            <a:extLst>
              <a:ext uri="{FF2B5EF4-FFF2-40B4-BE49-F238E27FC236}">
                <a16:creationId xmlns:a16="http://schemas.microsoft.com/office/drawing/2014/main" id="{7A8B5368-C6F7-1853-E732-548B63D4A04A}"/>
              </a:ext>
            </a:extLst>
          </p:cNvPr>
          <p:cNvSpPr/>
          <p:nvPr/>
        </p:nvSpPr>
        <p:spPr>
          <a:xfrm flipV="1">
            <a:off x="612156" y="1748237"/>
            <a:ext cx="0" cy="8128625"/>
          </a:xfrm>
          <a:prstGeom prst="line">
            <a:avLst/>
          </a:prstGeom>
          <a:ln w="28575" cap="flat">
            <a:solidFill>
              <a:srgbClr val="111C4E"/>
            </a:solidFill>
            <a:prstDash val="solid"/>
            <a:headEnd type="none" w="sm" len="sm"/>
            <a:tailEnd type="none" w="sm" len="sm"/>
          </a:ln>
        </p:spPr>
      </p:sp>
      <p:sp>
        <p:nvSpPr>
          <p:cNvPr id="39" name="AutoShape 39">
            <a:extLst>
              <a:ext uri="{FF2B5EF4-FFF2-40B4-BE49-F238E27FC236}">
                <a16:creationId xmlns:a16="http://schemas.microsoft.com/office/drawing/2014/main" id="{7D4A3DDE-4BB2-5F2A-BF8C-27F07E6F5404}"/>
              </a:ext>
            </a:extLst>
          </p:cNvPr>
          <p:cNvSpPr/>
          <p:nvPr/>
        </p:nvSpPr>
        <p:spPr>
          <a:xfrm flipH="1">
            <a:off x="597869" y="9891149"/>
            <a:ext cx="17228141" cy="0"/>
          </a:xfrm>
          <a:prstGeom prst="line">
            <a:avLst/>
          </a:prstGeom>
          <a:ln w="28575" cap="flat">
            <a:solidFill>
              <a:srgbClr val="111C4E"/>
            </a:solidFill>
            <a:prstDash val="solid"/>
            <a:headEnd type="none" w="sm" len="sm"/>
            <a:tailEnd type="none" w="sm" len="sm"/>
          </a:ln>
        </p:spPr>
      </p:sp>
      <p:sp>
        <p:nvSpPr>
          <p:cNvPr id="40" name="AutoShape 40">
            <a:extLst>
              <a:ext uri="{FF2B5EF4-FFF2-40B4-BE49-F238E27FC236}">
                <a16:creationId xmlns:a16="http://schemas.microsoft.com/office/drawing/2014/main" id="{708F5CFD-9893-2F42-F656-12E1B034440F}"/>
              </a:ext>
            </a:extLst>
          </p:cNvPr>
          <p:cNvSpPr/>
          <p:nvPr/>
        </p:nvSpPr>
        <p:spPr>
          <a:xfrm flipH="1">
            <a:off x="597869" y="1762524"/>
            <a:ext cx="17228141" cy="0"/>
          </a:xfrm>
          <a:prstGeom prst="line">
            <a:avLst/>
          </a:prstGeom>
          <a:ln w="28575" cap="flat">
            <a:solidFill>
              <a:srgbClr val="111C4E"/>
            </a:solidFill>
            <a:prstDash val="solid"/>
            <a:headEnd type="none" w="sm" len="sm"/>
            <a:tailEnd type="none" w="sm" len="sm"/>
          </a:ln>
        </p:spPr>
      </p:sp>
      <p:sp>
        <p:nvSpPr>
          <p:cNvPr id="41" name="AutoShape 41">
            <a:extLst>
              <a:ext uri="{FF2B5EF4-FFF2-40B4-BE49-F238E27FC236}">
                <a16:creationId xmlns:a16="http://schemas.microsoft.com/office/drawing/2014/main" id="{891D2ACD-0EEB-BF7A-5F0D-D4C8CE957210}"/>
              </a:ext>
            </a:extLst>
          </p:cNvPr>
          <p:cNvSpPr/>
          <p:nvPr/>
        </p:nvSpPr>
        <p:spPr>
          <a:xfrm flipH="1">
            <a:off x="2569618" y="371429"/>
            <a:ext cx="15256392" cy="0"/>
          </a:xfrm>
          <a:prstGeom prst="line">
            <a:avLst/>
          </a:prstGeom>
          <a:ln w="28575" cap="flat">
            <a:solidFill>
              <a:srgbClr val="111C4E"/>
            </a:solidFill>
            <a:prstDash val="solid"/>
            <a:headEnd type="none" w="sm" len="sm"/>
            <a:tailEnd type="none" w="sm" len="sm"/>
          </a:ln>
        </p:spPr>
      </p:sp>
    </p:spTree>
    <p:extLst>
      <p:ext uri="{BB962C8B-B14F-4D97-AF65-F5344CB8AC3E}">
        <p14:creationId xmlns:p14="http://schemas.microsoft.com/office/powerpoint/2010/main" val="133449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3"/>
            <a:srcRect l="17772" r="23076"/>
            <a:stretch>
              <a:fillRect/>
            </a:stretch>
          </p:blipFill>
          <p:spPr>
            <a:xfrm>
              <a:off x="0" y="0"/>
              <a:ext cx="12192000" cy="13716000"/>
            </a:xfrm>
            <a:prstGeom prst="rect">
              <a:avLst/>
            </a:prstGeom>
          </p:spPr>
        </p:pic>
      </p:grpSp>
      <p:sp>
        <p:nvSpPr>
          <p:cNvPr id="4" name="TextBox 4"/>
          <p:cNvSpPr txBox="1"/>
          <p:nvPr/>
        </p:nvSpPr>
        <p:spPr>
          <a:xfrm>
            <a:off x="9814214" y="3586295"/>
            <a:ext cx="7920888" cy="1024255"/>
          </a:xfrm>
          <a:prstGeom prst="rect">
            <a:avLst/>
          </a:prstGeom>
        </p:spPr>
        <p:txBody>
          <a:bodyPr lIns="0" tIns="0" rIns="0" bIns="0" rtlCol="0" anchor="t">
            <a:spAutoFit/>
          </a:bodyPr>
          <a:lstStyle/>
          <a:p>
            <a:pPr algn="l">
              <a:lnSpc>
                <a:spcPts val="4199"/>
              </a:lnSpc>
            </a:pPr>
            <a:r>
              <a:rPr lang="en-US" sz="2799" dirty="0">
                <a:solidFill>
                  <a:srgbClr val="FFFFFF"/>
                </a:solidFill>
                <a:latin typeface="Arial" panose="020B0604020202020204" pitchFamily="34" charset="0"/>
                <a:ea typeface="Montserrat 2"/>
                <a:cs typeface="Arial" panose="020B0604020202020204" pitchFamily="34" charset="0"/>
                <a:sym typeface="Montserrat 2"/>
              </a:rPr>
              <a:t>Provide a brief synopsis of your social media strategy plan and what this document will outline.</a:t>
            </a:r>
          </a:p>
        </p:txBody>
      </p:sp>
      <p:sp>
        <p:nvSpPr>
          <p:cNvPr id="5" name="TextBox 5"/>
          <p:cNvSpPr txBox="1"/>
          <p:nvPr/>
        </p:nvSpPr>
        <p:spPr>
          <a:xfrm>
            <a:off x="9814214" y="1162050"/>
            <a:ext cx="4807331" cy="1878330"/>
          </a:xfrm>
          <a:prstGeom prst="rect">
            <a:avLst/>
          </a:prstGeom>
        </p:spPr>
        <p:txBody>
          <a:bodyPr lIns="0" tIns="0" rIns="0" bIns="0" rtlCol="0" anchor="t">
            <a:spAutoFit/>
          </a:bodyPr>
          <a:lstStyle/>
          <a:p>
            <a:pPr marL="0" lvl="0" indent="0" algn="l">
              <a:lnSpc>
                <a:spcPts val="7200"/>
              </a:lnSpc>
            </a:pPr>
            <a:r>
              <a:rPr lang="en-US" sz="7200" spc="-215">
                <a:solidFill>
                  <a:srgbClr val="003087"/>
                </a:solidFill>
                <a:latin typeface="Montserrat 1"/>
                <a:ea typeface="Montserrat 1"/>
                <a:cs typeface="Montserrat 1"/>
                <a:sym typeface="Montserrat 1"/>
              </a:rPr>
              <a:t>Executive </a:t>
            </a:r>
            <a:r>
              <a:rPr lang="en-US" sz="7200" spc="-215">
                <a:solidFill>
                  <a:srgbClr val="FFFFFF"/>
                </a:solidFill>
                <a:latin typeface="Montserrat 1"/>
                <a:ea typeface="Montserrat 1"/>
                <a:cs typeface="Montserrat 1"/>
                <a:sym typeface="Montserrat 1"/>
              </a:rPr>
              <a:t>Summary</a:t>
            </a:r>
          </a:p>
        </p:txBody>
      </p:sp>
      <p:sp>
        <p:nvSpPr>
          <p:cNvPr id="6" name="AutoShape 6"/>
          <p:cNvSpPr/>
          <p:nvPr/>
        </p:nvSpPr>
        <p:spPr>
          <a:xfrm flipH="1" flipV="1">
            <a:off x="9144000" y="0"/>
            <a:ext cx="0" cy="1028700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Freeform 2"/>
          <p:cNvSpPr/>
          <p:nvPr/>
        </p:nvSpPr>
        <p:spPr>
          <a:xfrm>
            <a:off x="15874531" y="8070304"/>
            <a:ext cx="2035873" cy="1797233"/>
          </a:xfrm>
          <a:custGeom>
            <a:avLst/>
            <a:gdLst/>
            <a:ahLst/>
            <a:cxnLst/>
            <a:rect l="l" t="t" r="r" b="b"/>
            <a:pathLst>
              <a:path w="2035873" h="1797233">
                <a:moveTo>
                  <a:pt x="0" y="0"/>
                </a:moveTo>
                <a:lnTo>
                  <a:pt x="2035873" y="0"/>
                </a:lnTo>
                <a:lnTo>
                  <a:pt x="2035873" y="1797233"/>
                </a:lnTo>
                <a:lnTo>
                  <a:pt x="0" y="1797233"/>
                </a:lnTo>
                <a:lnTo>
                  <a:pt x="0" y="0"/>
                </a:lnTo>
                <a:close/>
              </a:path>
            </a:pathLst>
          </a:custGeom>
          <a:blipFill>
            <a:blip r:embed="rId3"/>
            <a:stretch>
              <a:fillRect l="-42642" r="-41457" b="-82833"/>
            </a:stretch>
          </a:blipFill>
        </p:spPr>
      </p:sp>
      <p:sp>
        <p:nvSpPr>
          <p:cNvPr id="3" name="TextBox 3"/>
          <p:cNvSpPr txBox="1"/>
          <p:nvPr/>
        </p:nvSpPr>
        <p:spPr>
          <a:xfrm>
            <a:off x="1028700" y="4520078"/>
            <a:ext cx="13065385" cy="2647020"/>
          </a:xfrm>
          <a:prstGeom prst="rect">
            <a:avLst/>
          </a:prstGeom>
        </p:spPr>
        <p:txBody>
          <a:bodyPr lIns="0" tIns="0" rIns="0" bIns="0" rtlCol="0" anchor="t">
            <a:spAutoFit/>
          </a:bodyPr>
          <a:lstStyle/>
          <a:p>
            <a:pPr algn="l">
              <a:lnSpc>
                <a:spcPts val="10331"/>
              </a:lnSpc>
            </a:pPr>
            <a:r>
              <a:rPr lang="en-US" sz="9478" spc="-284">
                <a:solidFill>
                  <a:srgbClr val="FFFFFF"/>
                </a:solidFill>
                <a:latin typeface="Montserrat 1"/>
                <a:ea typeface="Montserrat 1"/>
                <a:cs typeface="Montserrat 1"/>
                <a:sym typeface="Montserrat 1"/>
              </a:rPr>
              <a:t>Content </a:t>
            </a:r>
            <a:r>
              <a:rPr lang="en-US" sz="9478" spc="-284">
                <a:solidFill>
                  <a:srgbClr val="007DBA"/>
                </a:solidFill>
                <a:latin typeface="Montserrat 1"/>
                <a:ea typeface="Montserrat 1"/>
                <a:cs typeface="Montserrat 1"/>
                <a:sym typeface="Montserrat 1"/>
              </a:rPr>
              <a:t>Strategy</a:t>
            </a:r>
          </a:p>
          <a:p>
            <a:pPr marL="0" lvl="0" indent="0" algn="l">
              <a:lnSpc>
                <a:spcPts val="10331"/>
              </a:lnSpc>
            </a:pPr>
            <a:endParaRPr lang="en-US" sz="9478" spc="-284">
              <a:solidFill>
                <a:srgbClr val="007DBA"/>
              </a:solidFill>
              <a:latin typeface="Montserrat 1"/>
              <a:ea typeface="Montserrat 1"/>
              <a:cs typeface="Montserrat 1"/>
              <a:sym typeface="Montserrat 1"/>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24384000" cy="1371600"/>
          </a:xfrm>
        </p:grpSpPr>
        <p:sp>
          <p:nvSpPr>
            <p:cNvPr id="3" name="AutoShape 3"/>
            <p:cNvSpPr/>
            <p:nvPr/>
          </p:nvSpPr>
          <p:spPr>
            <a:xfrm>
              <a:off x="0" y="0"/>
              <a:ext cx="24384000" cy="1371600"/>
            </a:xfrm>
            <a:prstGeom prst="rect">
              <a:avLst/>
            </a:prstGeom>
            <a:solidFill>
              <a:srgbClr val="007DBA"/>
            </a:solidFill>
          </p:spPr>
        </p:sp>
      </p:grpSp>
      <p:sp>
        <p:nvSpPr>
          <p:cNvPr id="4" name="TextBox 4"/>
          <p:cNvSpPr txBox="1"/>
          <p:nvPr/>
        </p:nvSpPr>
        <p:spPr>
          <a:xfrm>
            <a:off x="670214" y="9516764"/>
            <a:ext cx="3397902" cy="511771"/>
          </a:xfrm>
          <a:prstGeom prst="rect">
            <a:avLst/>
          </a:prstGeom>
        </p:spPr>
        <p:txBody>
          <a:bodyPr lIns="0" tIns="0" rIns="0" bIns="0" rtlCol="0" anchor="t">
            <a:spAutoFit/>
          </a:bodyPr>
          <a:lstStyle/>
          <a:p>
            <a:pPr algn="l">
              <a:lnSpc>
                <a:spcPts val="4083"/>
              </a:lnSpc>
            </a:pPr>
            <a:r>
              <a:rPr lang="en-US" sz="3402">
                <a:solidFill>
                  <a:srgbClr val="FFFFFF"/>
                </a:solidFill>
                <a:latin typeface="Arial" panose="020B0604020202020204" pitchFamily="34" charset="0"/>
                <a:ea typeface="Montserrat 3"/>
                <a:cs typeface="Arial" panose="020B0604020202020204" pitchFamily="34" charset="0"/>
                <a:sym typeface="Montserrat 3"/>
              </a:rPr>
              <a:t>* Delete Slide</a:t>
            </a:r>
          </a:p>
        </p:txBody>
      </p:sp>
      <p:sp>
        <p:nvSpPr>
          <p:cNvPr id="5" name="TextBox 5"/>
          <p:cNvSpPr txBox="1"/>
          <p:nvPr/>
        </p:nvSpPr>
        <p:spPr>
          <a:xfrm>
            <a:off x="1028700" y="2256790"/>
            <a:ext cx="16230600" cy="4662238"/>
          </a:xfrm>
          <a:prstGeom prst="rect">
            <a:avLst/>
          </a:prstGeom>
        </p:spPr>
        <p:txBody>
          <a:bodyPr lIns="0" tIns="0" rIns="0" bIns="0" rtlCol="0" anchor="t">
            <a:spAutoFit/>
          </a:bodyPr>
          <a:lstStyle/>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Determine your content mix by defining your content pillars. Content pillars are the main topics or themes that a brand focuses on, uses as the foundation of their content strategy, and helps guide them in what to post about.</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When scheduling content, keep these pillars in mind to make sure you have a good mix of topics and content types. </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marL="0" lvl="0" indent="0" algn="l">
              <a:lnSpc>
                <a:spcPts val="4649"/>
              </a:lnSpc>
              <a:spcBef>
                <a:spcPct val="0"/>
              </a:spcBef>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As an example, we’ve included the pillars used for our main Worcester State marketing channels.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577599" y="627698"/>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Content Pillars</a:t>
            </a:r>
          </a:p>
        </p:txBody>
      </p:sp>
      <p:grpSp>
        <p:nvGrpSpPr>
          <p:cNvPr id="3" name="Group 3"/>
          <p:cNvGrpSpPr/>
          <p:nvPr/>
        </p:nvGrpSpPr>
        <p:grpSpPr>
          <a:xfrm>
            <a:off x="673796" y="3074524"/>
            <a:ext cx="16940408" cy="6852386"/>
            <a:chOff x="0" y="0"/>
            <a:chExt cx="4461671" cy="1804744"/>
          </a:xfrm>
        </p:grpSpPr>
        <p:sp>
          <p:nvSpPr>
            <p:cNvPr id="4" name="Freeform 4"/>
            <p:cNvSpPr/>
            <p:nvPr/>
          </p:nvSpPr>
          <p:spPr>
            <a:xfrm>
              <a:off x="0" y="0"/>
              <a:ext cx="4461671" cy="1804744"/>
            </a:xfrm>
            <a:custGeom>
              <a:avLst/>
              <a:gdLst/>
              <a:ahLst/>
              <a:cxnLst/>
              <a:rect l="l" t="t" r="r" b="b"/>
              <a:pathLst>
                <a:path w="4461671" h="1804744">
                  <a:moveTo>
                    <a:pt x="0" y="0"/>
                  </a:moveTo>
                  <a:lnTo>
                    <a:pt x="4461671" y="0"/>
                  </a:lnTo>
                  <a:lnTo>
                    <a:pt x="4461671" y="1804744"/>
                  </a:lnTo>
                  <a:lnTo>
                    <a:pt x="0" y="1804744"/>
                  </a:lnTo>
                  <a:close/>
                </a:path>
              </a:pathLst>
            </a:custGeom>
            <a:solidFill>
              <a:srgbClr val="FFFFFF"/>
            </a:solidFill>
          </p:spPr>
        </p:sp>
        <p:sp>
          <p:nvSpPr>
            <p:cNvPr id="5" name="TextBox 5"/>
            <p:cNvSpPr txBox="1"/>
            <p:nvPr/>
          </p:nvSpPr>
          <p:spPr>
            <a:xfrm>
              <a:off x="0" y="28575"/>
              <a:ext cx="4461671" cy="1776169"/>
            </a:xfrm>
            <a:prstGeom prst="rect">
              <a:avLst/>
            </a:prstGeom>
          </p:spPr>
          <p:txBody>
            <a:bodyPr lIns="50800" tIns="50800" rIns="50800" bIns="50800" rtlCol="0" anchor="ctr"/>
            <a:lstStyle/>
            <a:p>
              <a:pPr algn="ctr">
                <a:lnSpc>
                  <a:spcPts val="1830"/>
                </a:lnSpc>
              </a:pPr>
              <a:endParaRPr/>
            </a:p>
          </p:txBody>
        </p:sp>
      </p:grpSp>
      <p:grpSp>
        <p:nvGrpSpPr>
          <p:cNvPr id="6" name="Group 6"/>
          <p:cNvGrpSpPr/>
          <p:nvPr/>
        </p:nvGrpSpPr>
        <p:grpSpPr>
          <a:xfrm>
            <a:off x="673796" y="1863643"/>
            <a:ext cx="4235102" cy="1270336"/>
            <a:chOff x="0" y="0"/>
            <a:chExt cx="1115418" cy="334574"/>
          </a:xfrm>
        </p:grpSpPr>
        <p:sp>
          <p:nvSpPr>
            <p:cNvPr id="7" name="Freeform 7"/>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03087"/>
            </a:solidFill>
          </p:spPr>
        </p:sp>
        <p:sp>
          <p:nvSpPr>
            <p:cNvPr id="8" name="TextBox 8"/>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9" name="Group 9"/>
          <p:cNvGrpSpPr/>
          <p:nvPr/>
        </p:nvGrpSpPr>
        <p:grpSpPr>
          <a:xfrm>
            <a:off x="4908898" y="1863643"/>
            <a:ext cx="4235102" cy="1270336"/>
            <a:chOff x="0" y="0"/>
            <a:chExt cx="1115418" cy="334574"/>
          </a:xfrm>
        </p:grpSpPr>
        <p:sp>
          <p:nvSpPr>
            <p:cNvPr id="10" name="Freeform 10"/>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0BFB3"/>
            </a:solidFill>
          </p:spPr>
        </p:sp>
        <p:sp>
          <p:nvSpPr>
            <p:cNvPr id="11" name="TextBox 11"/>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12" name="Group 12"/>
          <p:cNvGrpSpPr/>
          <p:nvPr/>
        </p:nvGrpSpPr>
        <p:grpSpPr>
          <a:xfrm>
            <a:off x="9144000" y="1863643"/>
            <a:ext cx="4235102" cy="1270336"/>
            <a:chOff x="0" y="0"/>
            <a:chExt cx="1115418" cy="334574"/>
          </a:xfrm>
        </p:grpSpPr>
        <p:sp>
          <p:nvSpPr>
            <p:cNvPr id="13" name="Freeform 13"/>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0A766"/>
            </a:solidFill>
          </p:spPr>
        </p:sp>
        <p:sp>
          <p:nvSpPr>
            <p:cNvPr id="14" name="TextBox 14"/>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15" name="Group 15"/>
          <p:cNvGrpSpPr/>
          <p:nvPr/>
        </p:nvGrpSpPr>
        <p:grpSpPr>
          <a:xfrm>
            <a:off x="13379102" y="1863643"/>
            <a:ext cx="4235102" cy="1270336"/>
            <a:chOff x="0" y="0"/>
            <a:chExt cx="1115418" cy="334574"/>
          </a:xfrm>
        </p:grpSpPr>
        <p:sp>
          <p:nvSpPr>
            <p:cNvPr id="16" name="Freeform 16"/>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D6118"/>
            </a:solidFill>
          </p:spPr>
        </p:sp>
        <p:sp>
          <p:nvSpPr>
            <p:cNvPr id="17" name="TextBox 17"/>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18" name="Group 18"/>
          <p:cNvGrpSpPr/>
          <p:nvPr/>
        </p:nvGrpSpPr>
        <p:grpSpPr>
          <a:xfrm>
            <a:off x="673796" y="4888752"/>
            <a:ext cx="16940408" cy="790945"/>
            <a:chOff x="0" y="0"/>
            <a:chExt cx="4461671" cy="208315"/>
          </a:xfrm>
        </p:grpSpPr>
        <p:sp>
          <p:nvSpPr>
            <p:cNvPr id="19" name="Freeform 19"/>
            <p:cNvSpPr/>
            <p:nvPr/>
          </p:nvSpPr>
          <p:spPr>
            <a:xfrm>
              <a:off x="0" y="0"/>
              <a:ext cx="4461671" cy="208315"/>
            </a:xfrm>
            <a:custGeom>
              <a:avLst/>
              <a:gdLst/>
              <a:ahLst/>
              <a:cxnLst/>
              <a:rect l="l" t="t" r="r" b="b"/>
              <a:pathLst>
                <a:path w="4461671" h="208315">
                  <a:moveTo>
                    <a:pt x="0" y="0"/>
                  </a:moveTo>
                  <a:lnTo>
                    <a:pt x="4461671" y="0"/>
                  </a:lnTo>
                  <a:lnTo>
                    <a:pt x="4461671" y="208315"/>
                  </a:lnTo>
                  <a:lnTo>
                    <a:pt x="0" y="208315"/>
                  </a:lnTo>
                  <a:close/>
                </a:path>
              </a:pathLst>
            </a:custGeom>
            <a:solidFill>
              <a:srgbClr val="D0F0FF"/>
            </a:solidFill>
          </p:spPr>
        </p:sp>
        <p:sp>
          <p:nvSpPr>
            <p:cNvPr id="20" name="TextBox 20"/>
            <p:cNvSpPr txBox="1"/>
            <p:nvPr/>
          </p:nvSpPr>
          <p:spPr>
            <a:xfrm>
              <a:off x="0" y="28575"/>
              <a:ext cx="4461671" cy="179740"/>
            </a:xfrm>
            <a:prstGeom prst="rect">
              <a:avLst/>
            </a:prstGeom>
          </p:spPr>
          <p:txBody>
            <a:bodyPr lIns="50800" tIns="50800" rIns="50800" bIns="50800" rtlCol="0" anchor="ctr"/>
            <a:lstStyle/>
            <a:p>
              <a:pPr algn="ctr">
                <a:lnSpc>
                  <a:spcPts val="1830"/>
                </a:lnSpc>
              </a:pPr>
              <a:endParaRPr/>
            </a:p>
          </p:txBody>
        </p:sp>
      </p:grpSp>
      <p:sp>
        <p:nvSpPr>
          <p:cNvPr id="21" name="TextBox 21"/>
          <p:cNvSpPr txBox="1"/>
          <p:nvPr/>
        </p:nvSpPr>
        <p:spPr>
          <a:xfrm>
            <a:off x="1001758"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2" name="TextBox 22"/>
          <p:cNvSpPr txBox="1"/>
          <p:nvPr/>
        </p:nvSpPr>
        <p:spPr>
          <a:xfrm>
            <a:off x="5270689"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3" name="TextBox 23"/>
          <p:cNvSpPr txBox="1"/>
          <p:nvPr/>
        </p:nvSpPr>
        <p:spPr>
          <a:xfrm>
            <a:off x="9520238"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4" name="TextBox 24"/>
          <p:cNvSpPr txBox="1"/>
          <p:nvPr/>
        </p:nvSpPr>
        <p:spPr>
          <a:xfrm>
            <a:off x="13769627"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5" name="AutoShape 25"/>
          <p:cNvSpPr/>
          <p:nvPr/>
        </p:nvSpPr>
        <p:spPr>
          <a:xfrm flipH="1" flipV="1">
            <a:off x="4894610" y="1863643"/>
            <a:ext cx="0" cy="8063266"/>
          </a:xfrm>
          <a:prstGeom prst="line">
            <a:avLst/>
          </a:prstGeom>
          <a:ln w="28575" cap="flat">
            <a:solidFill>
              <a:srgbClr val="111C4E"/>
            </a:solidFill>
            <a:prstDash val="solid"/>
            <a:headEnd type="none" w="sm" len="sm"/>
            <a:tailEnd type="none" w="sm" len="sm"/>
          </a:ln>
        </p:spPr>
      </p:sp>
      <p:sp>
        <p:nvSpPr>
          <p:cNvPr id="26" name="AutoShape 26"/>
          <p:cNvSpPr/>
          <p:nvPr/>
        </p:nvSpPr>
        <p:spPr>
          <a:xfrm flipH="1" flipV="1">
            <a:off x="9144000" y="1877454"/>
            <a:ext cx="0" cy="8063266"/>
          </a:xfrm>
          <a:prstGeom prst="line">
            <a:avLst/>
          </a:prstGeom>
          <a:ln w="28575" cap="flat">
            <a:solidFill>
              <a:srgbClr val="111C4E"/>
            </a:solidFill>
            <a:prstDash val="solid"/>
            <a:headEnd type="none" w="sm" len="sm"/>
            <a:tailEnd type="none" w="sm" len="sm"/>
          </a:ln>
        </p:spPr>
      </p:sp>
      <p:sp>
        <p:nvSpPr>
          <p:cNvPr id="27" name="AutoShape 27"/>
          <p:cNvSpPr/>
          <p:nvPr/>
        </p:nvSpPr>
        <p:spPr>
          <a:xfrm flipV="1">
            <a:off x="13393390" y="1863643"/>
            <a:ext cx="0" cy="8063266"/>
          </a:xfrm>
          <a:prstGeom prst="line">
            <a:avLst/>
          </a:prstGeom>
          <a:ln w="28575" cap="flat">
            <a:solidFill>
              <a:srgbClr val="111C4E"/>
            </a:solidFill>
            <a:prstDash val="solid"/>
            <a:headEnd type="none" w="sm" len="sm"/>
            <a:tailEnd type="none" w="sm" len="sm"/>
          </a:ln>
        </p:spPr>
      </p:sp>
      <p:sp>
        <p:nvSpPr>
          <p:cNvPr id="28" name="AutoShape 28"/>
          <p:cNvSpPr/>
          <p:nvPr/>
        </p:nvSpPr>
        <p:spPr>
          <a:xfrm flipH="1">
            <a:off x="673796" y="5693985"/>
            <a:ext cx="16940408" cy="0"/>
          </a:xfrm>
          <a:prstGeom prst="line">
            <a:avLst/>
          </a:prstGeom>
          <a:ln w="28575" cap="flat">
            <a:solidFill>
              <a:srgbClr val="111C4E"/>
            </a:solidFill>
            <a:prstDash val="solid"/>
            <a:headEnd type="none" w="sm" len="sm"/>
            <a:tailEnd type="none" w="sm" len="sm"/>
          </a:ln>
        </p:spPr>
      </p:sp>
      <p:sp>
        <p:nvSpPr>
          <p:cNvPr id="29" name="AutoShape 29"/>
          <p:cNvSpPr/>
          <p:nvPr/>
        </p:nvSpPr>
        <p:spPr>
          <a:xfrm flipH="1">
            <a:off x="673796" y="4903039"/>
            <a:ext cx="16940408" cy="0"/>
          </a:xfrm>
          <a:prstGeom prst="line">
            <a:avLst/>
          </a:prstGeom>
          <a:ln w="28575" cap="flat">
            <a:solidFill>
              <a:srgbClr val="111C4E"/>
            </a:solidFill>
            <a:prstDash val="solid"/>
            <a:headEnd type="none" w="sm" len="sm"/>
            <a:tailEnd type="none" w="sm" len="sm"/>
          </a:ln>
        </p:spPr>
      </p:sp>
      <p:sp>
        <p:nvSpPr>
          <p:cNvPr id="30" name="TextBox 30"/>
          <p:cNvSpPr txBox="1"/>
          <p:nvPr/>
        </p:nvSpPr>
        <p:spPr>
          <a:xfrm>
            <a:off x="1001758" y="2100295"/>
            <a:ext cx="3547213" cy="641201"/>
          </a:xfrm>
          <a:prstGeom prst="rect">
            <a:avLst/>
          </a:prstGeom>
        </p:spPr>
        <p:txBody>
          <a:bodyPr wrap="square"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Campus Life and Community Engagement</a:t>
            </a:r>
          </a:p>
        </p:txBody>
      </p:sp>
      <p:sp>
        <p:nvSpPr>
          <p:cNvPr id="31" name="TextBox 31"/>
          <p:cNvSpPr txBox="1"/>
          <p:nvPr/>
        </p:nvSpPr>
        <p:spPr>
          <a:xfrm>
            <a:off x="5438201" y="2174115"/>
            <a:ext cx="3019144" cy="641201"/>
          </a:xfrm>
          <a:prstGeom prst="rect">
            <a:avLst/>
          </a:prstGeom>
        </p:spPr>
        <p:txBody>
          <a:bodyPr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Academic Excellence and Opportunities</a:t>
            </a:r>
          </a:p>
        </p:txBody>
      </p:sp>
      <p:sp>
        <p:nvSpPr>
          <p:cNvPr id="32" name="TextBox 32"/>
          <p:cNvSpPr txBox="1"/>
          <p:nvPr/>
        </p:nvSpPr>
        <p:spPr>
          <a:xfrm>
            <a:off x="9890725" y="2244687"/>
            <a:ext cx="2308958" cy="641201"/>
          </a:xfrm>
          <a:prstGeom prst="rect">
            <a:avLst/>
          </a:prstGeom>
        </p:spPr>
        <p:txBody>
          <a:bodyPr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Engaging and Entertaining </a:t>
            </a:r>
          </a:p>
        </p:txBody>
      </p:sp>
      <p:sp>
        <p:nvSpPr>
          <p:cNvPr id="33" name="TextBox 33"/>
          <p:cNvSpPr txBox="1"/>
          <p:nvPr/>
        </p:nvSpPr>
        <p:spPr>
          <a:xfrm>
            <a:off x="14304348" y="2249254"/>
            <a:ext cx="2072229" cy="641201"/>
          </a:xfrm>
          <a:prstGeom prst="rect">
            <a:avLst/>
          </a:prstGeom>
        </p:spPr>
        <p:txBody>
          <a:bodyPr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Alumni and Connections</a:t>
            </a:r>
          </a:p>
        </p:txBody>
      </p:sp>
      <p:sp>
        <p:nvSpPr>
          <p:cNvPr id="34" name="TextBox 34"/>
          <p:cNvSpPr txBox="1"/>
          <p:nvPr/>
        </p:nvSpPr>
        <p:spPr>
          <a:xfrm>
            <a:off x="1001758" y="3457158"/>
            <a:ext cx="3500306" cy="1100328"/>
          </a:xfrm>
          <a:prstGeom prst="rect">
            <a:avLst/>
          </a:prstGeom>
        </p:spPr>
        <p:txBody>
          <a:bodyPr lIns="0" tIns="0" rIns="0" bIns="0" rtlCol="0" anchor="t">
            <a:spAutoFit/>
          </a:bodyPr>
          <a:lstStyle/>
          <a:p>
            <a:pPr marL="0" lvl="0" indent="0" algn="l">
              <a:lnSpc>
                <a:spcPts val="2196"/>
              </a:lnSpc>
            </a:pPr>
            <a:r>
              <a:rPr lang="en-US" sz="1800" spc="-53" dirty="0">
                <a:solidFill>
                  <a:srgbClr val="111C4E"/>
                </a:solidFill>
                <a:latin typeface="Arial" panose="020B0604020202020204" pitchFamily="34" charset="0"/>
                <a:ea typeface="Montserrat 2"/>
                <a:cs typeface="Arial" panose="020B0604020202020204" pitchFamily="34" charset="0"/>
                <a:sym typeface="Montserrat 2"/>
              </a:rPr>
              <a:t>Showcases the vibrant campus life, student organizations, events, and the overall sense of community at Worcester State.</a:t>
            </a:r>
          </a:p>
        </p:txBody>
      </p:sp>
      <p:sp>
        <p:nvSpPr>
          <p:cNvPr id="35" name="TextBox 35"/>
          <p:cNvSpPr txBox="1"/>
          <p:nvPr/>
        </p:nvSpPr>
        <p:spPr>
          <a:xfrm>
            <a:off x="5266478" y="3401601"/>
            <a:ext cx="3519943" cy="1110497"/>
          </a:xfrm>
          <a:prstGeom prst="rect">
            <a:avLst/>
          </a:prstGeom>
        </p:spPr>
        <p:txBody>
          <a:bodyPr lIns="0" tIns="0" rIns="0" bIns="0" rtlCol="0" anchor="t">
            <a:spAutoFit/>
          </a:bodyPr>
          <a:lstStyle/>
          <a:p>
            <a:pPr marL="0" lvl="0" indent="0" algn="l">
              <a:lnSpc>
                <a:spcPts val="2196"/>
              </a:lnSpc>
            </a:pPr>
            <a:r>
              <a:rPr lang="en-US" sz="1800" spc="-53" dirty="0">
                <a:solidFill>
                  <a:srgbClr val="111C4E"/>
                </a:solidFill>
                <a:latin typeface="Arial" panose="020B0604020202020204" pitchFamily="34" charset="0"/>
                <a:ea typeface="Montserrat 2"/>
                <a:cs typeface="Arial" panose="020B0604020202020204" pitchFamily="34" charset="0"/>
                <a:sym typeface="Montserrat 2"/>
              </a:rPr>
              <a:t>Highlights the university’s academic programs, faculty achievements, research opportunities, and student success stories.</a:t>
            </a:r>
          </a:p>
        </p:txBody>
      </p:sp>
      <p:sp>
        <p:nvSpPr>
          <p:cNvPr id="36" name="TextBox 36"/>
          <p:cNvSpPr txBox="1"/>
          <p:nvPr/>
        </p:nvSpPr>
        <p:spPr>
          <a:xfrm>
            <a:off x="9539288" y="3456139"/>
            <a:ext cx="3519943" cy="1100328"/>
          </a:xfrm>
          <a:prstGeom prst="rect">
            <a:avLst/>
          </a:prstGeom>
        </p:spPr>
        <p:txBody>
          <a:bodyPr lIns="0" tIns="0" rIns="0" bIns="0" rtlCol="0" anchor="t">
            <a:spAutoFit/>
          </a:bodyPr>
          <a:lstStyle/>
          <a:p>
            <a:pPr marL="0" lvl="0" indent="0" algn="l">
              <a:lnSpc>
                <a:spcPts val="2196"/>
              </a:lnSpc>
            </a:pPr>
            <a:r>
              <a:rPr lang="en-US" sz="1800" spc="-53">
                <a:solidFill>
                  <a:srgbClr val="111C4E"/>
                </a:solidFill>
                <a:latin typeface="Arial" panose="020B0604020202020204" pitchFamily="34" charset="0"/>
                <a:ea typeface="Montserrat 2"/>
                <a:cs typeface="Arial" panose="020B0604020202020204" pitchFamily="34" charset="0"/>
                <a:sym typeface="Montserrat 2"/>
              </a:rPr>
              <a:t>Provide fun, relatable, and interactive content to keep the university community entertained and engaged.</a:t>
            </a:r>
          </a:p>
        </p:txBody>
      </p:sp>
      <p:sp>
        <p:nvSpPr>
          <p:cNvPr id="37" name="TextBox 37"/>
          <p:cNvSpPr txBox="1"/>
          <p:nvPr/>
        </p:nvSpPr>
        <p:spPr>
          <a:xfrm>
            <a:off x="13788677" y="3523479"/>
            <a:ext cx="3519943" cy="828368"/>
          </a:xfrm>
          <a:prstGeom prst="rect">
            <a:avLst/>
          </a:prstGeom>
        </p:spPr>
        <p:txBody>
          <a:bodyPr lIns="0" tIns="0" rIns="0" bIns="0" rtlCol="0" anchor="t">
            <a:spAutoFit/>
          </a:bodyPr>
          <a:lstStyle/>
          <a:p>
            <a:pPr marL="0" lvl="0" indent="0" algn="l">
              <a:lnSpc>
                <a:spcPts val="2196"/>
              </a:lnSpc>
            </a:pPr>
            <a:r>
              <a:rPr lang="en-US" sz="1800" spc="-53" dirty="0">
                <a:solidFill>
                  <a:srgbClr val="111C4E"/>
                </a:solidFill>
                <a:latin typeface="Arial" panose="020B0604020202020204" pitchFamily="34" charset="0"/>
                <a:ea typeface="Montserrat 2"/>
                <a:cs typeface="Arial" panose="020B0604020202020204" pitchFamily="34" charset="0"/>
                <a:sym typeface="Montserrat 2"/>
              </a:rPr>
              <a:t>Celebrating the accomplishments of alumni and fostering a strong alumni network.</a:t>
            </a:r>
          </a:p>
        </p:txBody>
      </p:sp>
      <p:sp>
        <p:nvSpPr>
          <p:cNvPr id="38" name="TextBox 38"/>
          <p:cNvSpPr txBox="1"/>
          <p:nvPr/>
        </p:nvSpPr>
        <p:spPr>
          <a:xfrm>
            <a:off x="1001758" y="6051172"/>
            <a:ext cx="3500306" cy="2521139"/>
          </a:xfrm>
          <a:prstGeom prst="rect">
            <a:avLst/>
          </a:prstGeom>
        </p:spPr>
        <p:txBody>
          <a:bodyPr lIns="0" tIns="0" rIns="0" bIns="0" rtlCol="0" anchor="t">
            <a:spAutoFit/>
          </a:bodyPr>
          <a:lstStyle/>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Coverage of campus events, student activities, and clubs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Stories about student experiences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Posts about campus facilities, dining options, and student services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Features on community service and outreach programs</a:t>
            </a:r>
          </a:p>
        </p:txBody>
      </p:sp>
      <p:sp>
        <p:nvSpPr>
          <p:cNvPr id="39" name="TextBox 39"/>
          <p:cNvSpPr txBox="1"/>
          <p:nvPr/>
        </p:nvSpPr>
        <p:spPr>
          <a:xfrm>
            <a:off x="5251148" y="6070222"/>
            <a:ext cx="3500306" cy="2239011"/>
          </a:xfrm>
          <a:prstGeom prst="rect">
            <a:avLst/>
          </a:prstGeom>
        </p:spPr>
        <p:txBody>
          <a:bodyPr lIns="0" tIns="0" rIns="0" bIns="0" rtlCol="0" anchor="t">
            <a:spAutoFit/>
          </a:bodyPr>
          <a:lstStyle/>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Spotlights on different academic departments and programs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Faculty interviews and achievements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Student research projects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Information about new courses, workshops, and educational resources</a:t>
            </a:r>
          </a:p>
        </p:txBody>
      </p:sp>
      <p:sp>
        <p:nvSpPr>
          <p:cNvPr id="40" name="TextBox 40"/>
          <p:cNvSpPr txBox="1"/>
          <p:nvPr/>
        </p:nvSpPr>
        <p:spPr>
          <a:xfrm>
            <a:off x="9503928" y="6051172"/>
            <a:ext cx="3500306" cy="2803268"/>
          </a:xfrm>
          <a:prstGeom prst="rect">
            <a:avLst/>
          </a:prstGeom>
        </p:spPr>
        <p:txBody>
          <a:bodyPr lIns="0" tIns="0" rIns="0" bIns="0" rtlCol="0" anchor="t">
            <a:spAutoFit/>
          </a:bodyPr>
          <a:lstStyle/>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Interactive polls, quizzes, and challenges related to campus life and general interests.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Behind-the-scenes looks at campus events and day-to-day activities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Student-gathered content such as memes, TikToks, and vlogs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Photo/caption contests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Lighthearted/humorous posts</a:t>
            </a:r>
          </a:p>
        </p:txBody>
      </p:sp>
      <p:sp>
        <p:nvSpPr>
          <p:cNvPr id="41" name="TextBox 41"/>
          <p:cNvSpPr txBox="1"/>
          <p:nvPr/>
        </p:nvSpPr>
        <p:spPr>
          <a:xfrm>
            <a:off x="13734268" y="5913060"/>
            <a:ext cx="3500306" cy="2521139"/>
          </a:xfrm>
          <a:prstGeom prst="rect">
            <a:avLst/>
          </a:prstGeom>
        </p:spPr>
        <p:txBody>
          <a:bodyPr lIns="0" tIns="0" rIns="0" bIns="0" rtlCol="0" anchor="t">
            <a:spAutoFit/>
          </a:bodyPr>
          <a:lstStyle/>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Alumni success stories and career achievements</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Opportunities for current students to connect with alumni </a:t>
            </a:r>
          </a:p>
          <a:p>
            <a:pPr marL="388620" lvl="1" indent="-194310" algn="l">
              <a:lnSpc>
                <a:spcPts val="2196"/>
              </a:lnSpc>
              <a:buFont typeface="Arial"/>
              <a:buChar char="•"/>
            </a:pPr>
            <a:r>
              <a:rPr lang="en-US" sz="1800" spc="-53">
                <a:solidFill>
                  <a:srgbClr val="111C4E"/>
                </a:solidFill>
                <a:latin typeface="Arial" panose="020B0604020202020204" pitchFamily="34" charset="0"/>
                <a:ea typeface="Montserrat 2"/>
                <a:cs typeface="Arial" panose="020B0604020202020204" pitchFamily="34" charset="0"/>
                <a:sym typeface="Montserrat 2"/>
              </a:rPr>
              <a:t>Career advice for current students</a:t>
            </a:r>
          </a:p>
          <a:p>
            <a:pPr algn="l">
              <a:lnSpc>
                <a:spcPts val="2196"/>
              </a:lnSpc>
            </a:pPr>
            <a:endParaRPr lang="en-US" sz="1800" spc="-53">
              <a:solidFill>
                <a:srgbClr val="111C4E"/>
              </a:solidFill>
              <a:latin typeface="Arial" panose="020B0604020202020204" pitchFamily="34" charset="0"/>
              <a:ea typeface="Montserrat 2"/>
              <a:cs typeface="Arial" panose="020B0604020202020204" pitchFamily="34" charset="0"/>
              <a:sym typeface="Montserrat 2"/>
            </a:endParaRPr>
          </a:p>
          <a:p>
            <a:pPr algn="l">
              <a:lnSpc>
                <a:spcPts val="2196"/>
              </a:lnSpc>
            </a:pPr>
            <a:r>
              <a:rPr lang="en-US" sz="1800" spc="-53">
                <a:solidFill>
                  <a:srgbClr val="111C4E"/>
                </a:solidFill>
                <a:latin typeface="Arial" panose="020B0604020202020204" pitchFamily="34" charset="0"/>
                <a:ea typeface="Montserrat 2"/>
                <a:cs typeface="Arial" panose="020B0604020202020204" pitchFamily="34" charset="0"/>
                <a:sym typeface="Montserrat 2"/>
              </a:rPr>
              <a:t>* Work in conjunction with the alumni accounts</a:t>
            </a:r>
          </a:p>
        </p:txBody>
      </p:sp>
      <p:sp>
        <p:nvSpPr>
          <p:cNvPr id="42" name="AutoShape 42"/>
          <p:cNvSpPr/>
          <p:nvPr/>
        </p:nvSpPr>
        <p:spPr>
          <a:xfrm flipH="1">
            <a:off x="673796" y="3148267"/>
            <a:ext cx="16940408" cy="0"/>
          </a:xfrm>
          <a:prstGeom prst="line">
            <a:avLst/>
          </a:prstGeom>
          <a:ln w="28575" cap="flat">
            <a:solidFill>
              <a:srgbClr val="111C4E"/>
            </a:solidFill>
            <a:prstDash val="solid"/>
            <a:headEnd type="none" w="sm" len="sm"/>
            <a:tailEnd type="none" w="sm" len="sm"/>
          </a:ln>
        </p:spPr>
      </p:sp>
      <p:sp>
        <p:nvSpPr>
          <p:cNvPr id="43" name="AutoShape 43"/>
          <p:cNvSpPr/>
          <p:nvPr/>
        </p:nvSpPr>
        <p:spPr>
          <a:xfrm flipH="1">
            <a:off x="673796" y="1849356"/>
            <a:ext cx="16947552" cy="0"/>
          </a:xfrm>
          <a:prstGeom prst="line">
            <a:avLst/>
          </a:prstGeom>
          <a:ln w="28575" cap="flat">
            <a:solidFill>
              <a:srgbClr val="111C4E"/>
            </a:solidFill>
            <a:prstDash val="solid"/>
            <a:headEnd type="none" w="sm" len="sm"/>
            <a:tailEnd type="none" w="sm" len="sm"/>
          </a:ln>
        </p:spPr>
      </p:sp>
      <p:sp>
        <p:nvSpPr>
          <p:cNvPr id="44" name="AutoShape 44"/>
          <p:cNvSpPr/>
          <p:nvPr/>
        </p:nvSpPr>
        <p:spPr>
          <a:xfrm flipV="1">
            <a:off x="673796" y="1849356"/>
            <a:ext cx="14288" cy="8077554"/>
          </a:xfrm>
          <a:prstGeom prst="line">
            <a:avLst/>
          </a:prstGeom>
          <a:ln w="28575" cap="flat">
            <a:solidFill>
              <a:srgbClr val="111C4E"/>
            </a:solidFill>
            <a:prstDash val="solid"/>
            <a:headEnd type="none" w="sm" len="sm"/>
            <a:tailEnd type="none" w="sm" len="sm"/>
          </a:ln>
        </p:spPr>
      </p:sp>
      <p:sp>
        <p:nvSpPr>
          <p:cNvPr id="45" name="AutoShape 45"/>
          <p:cNvSpPr/>
          <p:nvPr/>
        </p:nvSpPr>
        <p:spPr>
          <a:xfrm flipH="1">
            <a:off x="673796" y="9912597"/>
            <a:ext cx="16947552" cy="25"/>
          </a:xfrm>
          <a:prstGeom prst="line">
            <a:avLst/>
          </a:prstGeom>
          <a:ln w="28575" cap="flat">
            <a:solidFill>
              <a:srgbClr val="111C4E"/>
            </a:solidFill>
            <a:prstDash val="solid"/>
            <a:headEnd type="none" w="sm" len="sm"/>
            <a:tailEnd type="none" w="sm" len="sm"/>
          </a:ln>
        </p:spPr>
      </p:sp>
      <p:sp>
        <p:nvSpPr>
          <p:cNvPr id="46" name="AutoShape 46"/>
          <p:cNvSpPr/>
          <p:nvPr/>
        </p:nvSpPr>
        <p:spPr>
          <a:xfrm flipV="1">
            <a:off x="17607060" y="1835043"/>
            <a:ext cx="14288" cy="8077554"/>
          </a:xfrm>
          <a:prstGeom prst="line">
            <a:avLst/>
          </a:prstGeom>
          <a:ln w="28575" cap="flat">
            <a:solidFill>
              <a:srgbClr val="111C4E"/>
            </a:solidFill>
            <a:prstDash val="solid"/>
            <a:headEnd type="none" w="sm" len="sm"/>
            <a:tailEnd type="none" w="sm" len="sm"/>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a:extLst>
            <a:ext uri="{FF2B5EF4-FFF2-40B4-BE49-F238E27FC236}">
              <a16:creationId xmlns:a16="http://schemas.microsoft.com/office/drawing/2014/main" id="{0CF997DA-D6B1-A5C3-3D34-767559C4181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30DE24B-0D81-4940-661A-A00EDADD23CC}"/>
              </a:ext>
            </a:extLst>
          </p:cNvPr>
          <p:cNvSpPr txBox="1"/>
          <p:nvPr/>
        </p:nvSpPr>
        <p:spPr>
          <a:xfrm>
            <a:off x="577599" y="627698"/>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Content Pillars</a:t>
            </a:r>
          </a:p>
        </p:txBody>
      </p:sp>
      <p:grpSp>
        <p:nvGrpSpPr>
          <p:cNvPr id="3" name="Group 3">
            <a:extLst>
              <a:ext uri="{FF2B5EF4-FFF2-40B4-BE49-F238E27FC236}">
                <a16:creationId xmlns:a16="http://schemas.microsoft.com/office/drawing/2014/main" id="{28745548-CD7C-C411-0AB5-B56324F2738A}"/>
              </a:ext>
            </a:extLst>
          </p:cNvPr>
          <p:cNvGrpSpPr/>
          <p:nvPr/>
        </p:nvGrpSpPr>
        <p:grpSpPr>
          <a:xfrm>
            <a:off x="673796" y="3074524"/>
            <a:ext cx="16940408" cy="6852386"/>
            <a:chOff x="0" y="0"/>
            <a:chExt cx="4461671" cy="1804744"/>
          </a:xfrm>
        </p:grpSpPr>
        <p:sp>
          <p:nvSpPr>
            <p:cNvPr id="4" name="Freeform 4">
              <a:extLst>
                <a:ext uri="{FF2B5EF4-FFF2-40B4-BE49-F238E27FC236}">
                  <a16:creationId xmlns:a16="http://schemas.microsoft.com/office/drawing/2014/main" id="{974E42D6-6930-8C8B-8589-6BC5329BAC1A}"/>
                </a:ext>
              </a:extLst>
            </p:cNvPr>
            <p:cNvSpPr/>
            <p:nvPr/>
          </p:nvSpPr>
          <p:spPr>
            <a:xfrm>
              <a:off x="0" y="0"/>
              <a:ext cx="4461671" cy="1804744"/>
            </a:xfrm>
            <a:custGeom>
              <a:avLst/>
              <a:gdLst/>
              <a:ahLst/>
              <a:cxnLst/>
              <a:rect l="l" t="t" r="r" b="b"/>
              <a:pathLst>
                <a:path w="4461671" h="1804744">
                  <a:moveTo>
                    <a:pt x="0" y="0"/>
                  </a:moveTo>
                  <a:lnTo>
                    <a:pt x="4461671" y="0"/>
                  </a:lnTo>
                  <a:lnTo>
                    <a:pt x="4461671" y="1804744"/>
                  </a:lnTo>
                  <a:lnTo>
                    <a:pt x="0" y="1804744"/>
                  </a:lnTo>
                  <a:close/>
                </a:path>
              </a:pathLst>
            </a:custGeom>
            <a:solidFill>
              <a:srgbClr val="FFFFFF"/>
            </a:solidFill>
          </p:spPr>
        </p:sp>
        <p:sp>
          <p:nvSpPr>
            <p:cNvPr id="5" name="TextBox 5">
              <a:extLst>
                <a:ext uri="{FF2B5EF4-FFF2-40B4-BE49-F238E27FC236}">
                  <a16:creationId xmlns:a16="http://schemas.microsoft.com/office/drawing/2014/main" id="{9CFAAEDB-7482-E791-777A-4A743A6AB5E7}"/>
                </a:ext>
              </a:extLst>
            </p:cNvPr>
            <p:cNvSpPr txBox="1"/>
            <p:nvPr/>
          </p:nvSpPr>
          <p:spPr>
            <a:xfrm>
              <a:off x="0" y="28575"/>
              <a:ext cx="4461671" cy="1776169"/>
            </a:xfrm>
            <a:prstGeom prst="rect">
              <a:avLst/>
            </a:prstGeom>
          </p:spPr>
          <p:txBody>
            <a:bodyPr lIns="50800" tIns="50800" rIns="50800" bIns="50800" rtlCol="0" anchor="ctr"/>
            <a:lstStyle/>
            <a:p>
              <a:pPr algn="ctr">
                <a:lnSpc>
                  <a:spcPts val="1830"/>
                </a:lnSpc>
              </a:pPr>
              <a:endParaRPr/>
            </a:p>
          </p:txBody>
        </p:sp>
      </p:grpSp>
      <p:grpSp>
        <p:nvGrpSpPr>
          <p:cNvPr id="6" name="Group 6">
            <a:extLst>
              <a:ext uri="{FF2B5EF4-FFF2-40B4-BE49-F238E27FC236}">
                <a16:creationId xmlns:a16="http://schemas.microsoft.com/office/drawing/2014/main" id="{DDF49839-F417-0B27-C8C1-589C21287808}"/>
              </a:ext>
            </a:extLst>
          </p:cNvPr>
          <p:cNvGrpSpPr/>
          <p:nvPr/>
        </p:nvGrpSpPr>
        <p:grpSpPr>
          <a:xfrm>
            <a:off x="673796" y="1863643"/>
            <a:ext cx="4235102" cy="1270336"/>
            <a:chOff x="0" y="0"/>
            <a:chExt cx="1115418" cy="334574"/>
          </a:xfrm>
        </p:grpSpPr>
        <p:sp>
          <p:nvSpPr>
            <p:cNvPr id="7" name="Freeform 7">
              <a:extLst>
                <a:ext uri="{FF2B5EF4-FFF2-40B4-BE49-F238E27FC236}">
                  <a16:creationId xmlns:a16="http://schemas.microsoft.com/office/drawing/2014/main" id="{6765EDD7-6C87-78BB-3CC3-A7D7E1508B96}"/>
                </a:ext>
              </a:extLst>
            </p:cNvPr>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03087"/>
            </a:solidFill>
          </p:spPr>
        </p:sp>
        <p:sp>
          <p:nvSpPr>
            <p:cNvPr id="8" name="TextBox 8">
              <a:extLst>
                <a:ext uri="{FF2B5EF4-FFF2-40B4-BE49-F238E27FC236}">
                  <a16:creationId xmlns:a16="http://schemas.microsoft.com/office/drawing/2014/main" id="{8F37D98B-DD1D-9288-CE62-07D00E05D28F}"/>
                </a:ext>
              </a:extLst>
            </p:cNvPr>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9" name="Group 9">
            <a:extLst>
              <a:ext uri="{FF2B5EF4-FFF2-40B4-BE49-F238E27FC236}">
                <a16:creationId xmlns:a16="http://schemas.microsoft.com/office/drawing/2014/main" id="{99249753-4048-8CE9-5661-A441D3E44330}"/>
              </a:ext>
            </a:extLst>
          </p:cNvPr>
          <p:cNvGrpSpPr/>
          <p:nvPr/>
        </p:nvGrpSpPr>
        <p:grpSpPr>
          <a:xfrm>
            <a:off x="4908898" y="1863643"/>
            <a:ext cx="4235102" cy="1270336"/>
            <a:chOff x="0" y="0"/>
            <a:chExt cx="1115418" cy="334574"/>
          </a:xfrm>
        </p:grpSpPr>
        <p:sp>
          <p:nvSpPr>
            <p:cNvPr id="10" name="Freeform 10">
              <a:extLst>
                <a:ext uri="{FF2B5EF4-FFF2-40B4-BE49-F238E27FC236}">
                  <a16:creationId xmlns:a16="http://schemas.microsoft.com/office/drawing/2014/main" id="{A991FA9B-3C63-8EAB-0B5A-BCF1006B1D69}"/>
                </a:ext>
              </a:extLst>
            </p:cNvPr>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0BFB3"/>
            </a:solidFill>
          </p:spPr>
        </p:sp>
        <p:sp>
          <p:nvSpPr>
            <p:cNvPr id="11" name="TextBox 11">
              <a:extLst>
                <a:ext uri="{FF2B5EF4-FFF2-40B4-BE49-F238E27FC236}">
                  <a16:creationId xmlns:a16="http://schemas.microsoft.com/office/drawing/2014/main" id="{B76315ED-E3F2-2F0E-A784-828CC5D2298F}"/>
                </a:ext>
              </a:extLst>
            </p:cNvPr>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12" name="Group 12">
            <a:extLst>
              <a:ext uri="{FF2B5EF4-FFF2-40B4-BE49-F238E27FC236}">
                <a16:creationId xmlns:a16="http://schemas.microsoft.com/office/drawing/2014/main" id="{B1EEB902-D7ED-3BED-86A3-B69705E9A15A}"/>
              </a:ext>
            </a:extLst>
          </p:cNvPr>
          <p:cNvGrpSpPr/>
          <p:nvPr/>
        </p:nvGrpSpPr>
        <p:grpSpPr>
          <a:xfrm>
            <a:off x="9144000" y="1863643"/>
            <a:ext cx="4235102" cy="1270336"/>
            <a:chOff x="0" y="0"/>
            <a:chExt cx="1115418" cy="334574"/>
          </a:xfrm>
        </p:grpSpPr>
        <p:sp>
          <p:nvSpPr>
            <p:cNvPr id="13" name="Freeform 13">
              <a:extLst>
                <a:ext uri="{FF2B5EF4-FFF2-40B4-BE49-F238E27FC236}">
                  <a16:creationId xmlns:a16="http://schemas.microsoft.com/office/drawing/2014/main" id="{00CCC845-2D52-3979-818A-4A584566A8D9}"/>
                </a:ext>
              </a:extLst>
            </p:cNvPr>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0A766"/>
            </a:solidFill>
          </p:spPr>
        </p:sp>
        <p:sp>
          <p:nvSpPr>
            <p:cNvPr id="14" name="TextBox 14">
              <a:extLst>
                <a:ext uri="{FF2B5EF4-FFF2-40B4-BE49-F238E27FC236}">
                  <a16:creationId xmlns:a16="http://schemas.microsoft.com/office/drawing/2014/main" id="{073A2A93-3E3C-EC19-565B-8091DD3D535C}"/>
                </a:ext>
              </a:extLst>
            </p:cNvPr>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15" name="Group 15">
            <a:extLst>
              <a:ext uri="{FF2B5EF4-FFF2-40B4-BE49-F238E27FC236}">
                <a16:creationId xmlns:a16="http://schemas.microsoft.com/office/drawing/2014/main" id="{520EE570-8DDD-0A4A-F222-71A845FF5EFB}"/>
              </a:ext>
            </a:extLst>
          </p:cNvPr>
          <p:cNvGrpSpPr/>
          <p:nvPr/>
        </p:nvGrpSpPr>
        <p:grpSpPr>
          <a:xfrm>
            <a:off x="13379102" y="1863643"/>
            <a:ext cx="4235102" cy="1270336"/>
            <a:chOff x="0" y="0"/>
            <a:chExt cx="1115418" cy="334574"/>
          </a:xfrm>
        </p:grpSpPr>
        <p:sp>
          <p:nvSpPr>
            <p:cNvPr id="16" name="Freeform 16">
              <a:extLst>
                <a:ext uri="{FF2B5EF4-FFF2-40B4-BE49-F238E27FC236}">
                  <a16:creationId xmlns:a16="http://schemas.microsoft.com/office/drawing/2014/main" id="{A017FC2C-200E-27C6-4853-81D9DD9971BD}"/>
                </a:ext>
              </a:extLst>
            </p:cNvPr>
            <p:cNvSpPr/>
            <p:nvPr/>
          </p:nvSpPr>
          <p:spPr>
            <a:xfrm>
              <a:off x="0" y="0"/>
              <a:ext cx="1115418" cy="334574"/>
            </a:xfrm>
            <a:custGeom>
              <a:avLst/>
              <a:gdLst/>
              <a:ahLst/>
              <a:cxnLst/>
              <a:rect l="l" t="t" r="r" b="b"/>
              <a:pathLst>
                <a:path w="1115418" h="334574">
                  <a:moveTo>
                    <a:pt x="0" y="0"/>
                  </a:moveTo>
                  <a:lnTo>
                    <a:pt x="1115418" y="0"/>
                  </a:lnTo>
                  <a:lnTo>
                    <a:pt x="1115418" y="334574"/>
                  </a:lnTo>
                  <a:lnTo>
                    <a:pt x="0" y="334574"/>
                  </a:lnTo>
                  <a:close/>
                </a:path>
              </a:pathLst>
            </a:custGeom>
            <a:solidFill>
              <a:srgbClr val="0D6118"/>
            </a:solidFill>
          </p:spPr>
        </p:sp>
        <p:sp>
          <p:nvSpPr>
            <p:cNvPr id="17" name="TextBox 17">
              <a:extLst>
                <a:ext uri="{FF2B5EF4-FFF2-40B4-BE49-F238E27FC236}">
                  <a16:creationId xmlns:a16="http://schemas.microsoft.com/office/drawing/2014/main" id="{4EBF10CE-B3FC-887B-14E6-0DE2B1F4AD2E}"/>
                </a:ext>
              </a:extLst>
            </p:cNvPr>
            <p:cNvSpPr txBox="1"/>
            <p:nvPr/>
          </p:nvSpPr>
          <p:spPr>
            <a:xfrm>
              <a:off x="0" y="28575"/>
              <a:ext cx="1115418" cy="305999"/>
            </a:xfrm>
            <a:prstGeom prst="rect">
              <a:avLst/>
            </a:prstGeom>
          </p:spPr>
          <p:txBody>
            <a:bodyPr lIns="50800" tIns="50800" rIns="50800" bIns="50800" rtlCol="0" anchor="ctr"/>
            <a:lstStyle/>
            <a:p>
              <a:pPr algn="ctr">
                <a:lnSpc>
                  <a:spcPts val="1830"/>
                </a:lnSpc>
              </a:pPr>
              <a:endParaRPr/>
            </a:p>
          </p:txBody>
        </p:sp>
      </p:grpSp>
      <p:grpSp>
        <p:nvGrpSpPr>
          <p:cNvPr id="18" name="Group 18">
            <a:extLst>
              <a:ext uri="{FF2B5EF4-FFF2-40B4-BE49-F238E27FC236}">
                <a16:creationId xmlns:a16="http://schemas.microsoft.com/office/drawing/2014/main" id="{2EEF8048-EAED-BEFD-5AD9-6E610AC9C899}"/>
              </a:ext>
            </a:extLst>
          </p:cNvPr>
          <p:cNvGrpSpPr/>
          <p:nvPr/>
        </p:nvGrpSpPr>
        <p:grpSpPr>
          <a:xfrm>
            <a:off x="673796" y="4888752"/>
            <a:ext cx="16940408" cy="790945"/>
            <a:chOff x="0" y="0"/>
            <a:chExt cx="4461671" cy="208315"/>
          </a:xfrm>
        </p:grpSpPr>
        <p:sp>
          <p:nvSpPr>
            <p:cNvPr id="19" name="Freeform 19">
              <a:extLst>
                <a:ext uri="{FF2B5EF4-FFF2-40B4-BE49-F238E27FC236}">
                  <a16:creationId xmlns:a16="http://schemas.microsoft.com/office/drawing/2014/main" id="{CBE476AF-D0CA-53CD-378F-0069949F85A1}"/>
                </a:ext>
              </a:extLst>
            </p:cNvPr>
            <p:cNvSpPr/>
            <p:nvPr/>
          </p:nvSpPr>
          <p:spPr>
            <a:xfrm>
              <a:off x="0" y="0"/>
              <a:ext cx="4461671" cy="208315"/>
            </a:xfrm>
            <a:custGeom>
              <a:avLst/>
              <a:gdLst/>
              <a:ahLst/>
              <a:cxnLst/>
              <a:rect l="l" t="t" r="r" b="b"/>
              <a:pathLst>
                <a:path w="4461671" h="208315">
                  <a:moveTo>
                    <a:pt x="0" y="0"/>
                  </a:moveTo>
                  <a:lnTo>
                    <a:pt x="4461671" y="0"/>
                  </a:lnTo>
                  <a:lnTo>
                    <a:pt x="4461671" y="208315"/>
                  </a:lnTo>
                  <a:lnTo>
                    <a:pt x="0" y="208315"/>
                  </a:lnTo>
                  <a:close/>
                </a:path>
              </a:pathLst>
            </a:custGeom>
            <a:solidFill>
              <a:srgbClr val="D0F0FF"/>
            </a:solidFill>
          </p:spPr>
        </p:sp>
        <p:sp>
          <p:nvSpPr>
            <p:cNvPr id="20" name="TextBox 20">
              <a:extLst>
                <a:ext uri="{FF2B5EF4-FFF2-40B4-BE49-F238E27FC236}">
                  <a16:creationId xmlns:a16="http://schemas.microsoft.com/office/drawing/2014/main" id="{C8119C69-2864-BA6D-A32F-3AA6E1FFC43E}"/>
                </a:ext>
              </a:extLst>
            </p:cNvPr>
            <p:cNvSpPr txBox="1"/>
            <p:nvPr/>
          </p:nvSpPr>
          <p:spPr>
            <a:xfrm>
              <a:off x="0" y="28575"/>
              <a:ext cx="4461671" cy="179740"/>
            </a:xfrm>
            <a:prstGeom prst="rect">
              <a:avLst/>
            </a:prstGeom>
          </p:spPr>
          <p:txBody>
            <a:bodyPr lIns="50800" tIns="50800" rIns="50800" bIns="50800" rtlCol="0" anchor="ctr"/>
            <a:lstStyle/>
            <a:p>
              <a:pPr algn="ctr">
                <a:lnSpc>
                  <a:spcPts val="1830"/>
                </a:lnSpc>
              </a:pPr>
              <a:endParaRPr/>
            </a:p>
          </p:txBody>
        </p:sp>
      </p:grpSp>
      <p:sp>
        <p:nvSpPr>
          <p:cNvPr id="21" name="TextBox 21">
            <a:extLst>
              <a:ext uri="{FF2B5EF4-FFF2-40B4-BE49-F238E27FC236}">
                <a16:creationId xmlns:a16="http://schemas.microsoft.com/office/drawing/2014/main" id="{20803F6E-A1F7-4C96-CDE3-2C6B1C86CAA2}"/>
              </a:ext>
            </a:extLst>
          </p:cNvPr>
          <p:cNvSpPr txBox="1"/>
          <p:nvPr/>
        </p:nvSpPr>
        <p:spPr>
          <a:xfrm>
            <a:off x="1001758"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2" name="TextBox 22">
            <a:extLst>
              <a:ext uri="{FF2B5EF4-FFF2-40B4-BE49-F238E27FC236}">
                <a16:creationId xmlns:a16="http://schemas.microsoft.com/office/drawing/2014/main" id="{1354F026-A702-8B56-9A7B-FC22D871B626}"/>
              </a:ext>
            </a:extLst>
          </p:cNvPr>
          <p:cNvSpPr txBox="1"/>
          <p:nvPr/>
        </p:nvSpPr>
        <p:spPr>
          <a:xfrm>
            <a:off x="5270689"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3" name="TextBox 23">
            <a:extLst>
              <a:ext uri="{FF2B5EF4-FFF2-40B4-BE49-F238E27FC236}">
                <a16:creationId xmlns:a16="http://schemas.microsoft.com/office/drawing/2014/main" id="{4F42D646-218A-078C-3E17-7D31A79470B3}"/>
              </a:ext>
            </a:extLst>
          </p:cNvPr>
          <p:cNvSpPr txBox="1"/>
          <p:nvPr/>
        </p:nvSpPr>
        <p:spPr>
          <a:xfrm>
            <a:off x="9520238"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4" name="TextBox 24">
            <a:extLst>
              <a:ext uri="{FF2B5EF4-FFF2-40B4-BE49-F238E27FC236}">
                <a16:creationId xmlns:a16="http://schemas.microsoft.com/office/drawing/2014/main" id="{0C267B8B-799F-579E-6CAC-D087715971BC}"/>
              </a:ext>
            </a:extLst>
          </p:cNvPr>
          <p:cNvSpPr txBox="1"/>
          <p:nvPr/>
        </p:nvSpPr>
        <p:spPr>
          <a:xfrm>
            <a:off x="13769627" y="5171402"/>
            <a:ext cx="2310971" cy="319659"/>
          </a:xfrm>
          <a:prstGeom prst="rect">
            <a:avLst/>
          </a:prstGeom>
        </p:spPr>
        <p:txBody>
          <a:bodyPr lIns="0" tIns="0" rIns="0" bIns="0" rtlCol="0" anchor="t">
            <a:spAutoFit/>
          </a:bodyPr>
          <a:lstStyle/>
          <a:p>
            <a:pPr marL="0" lvl="0" indent="0" algn="l">
              <a:lnSpc>
                <a:spcPts val="2460"/>
              </a:lnSpc>
              <a:spcBef>
                <a:spcPct val="0"/>
              </a:spcBef>
            </a:pPr>
            <a:r>
              <a:rPr lang="en-US" sz="2460" b="1" spc="-73">
                <a:solidFill>
                  <a:srgbClr val="111C4E"/>
                </a:solidFill>
                <a:latin typeface="Arial" panose="020B0604020202020204" pitchFamily="34" charset="0"/>
                <a:ea typeface="Montserrat 1"/>
                <a:cs typeface="Arial" panose="020B0604020202020204" pitchFamily="34" charset="0"/>
                <a:sym typeface="Montserrat 1"/>
              </a:rPr>
              <a:t>Post Ideas</a:t>
            </a:r>
          </a:p>
        </p:txBody>
      </p:sp>
      <p:sp>
        <p:nvSpPr>
          <p:cNvPr id="25" name="AutoShape 25">
            <a:extLst>
              <a:ext uri="{FF2B5EF4-FFF2-40B4-BE49-F238E27FC236}">
                <a16:creationId xmlns:a16="http://schemas.microsoft.com/office/drawing/2014/main" id="{554366AC-727E-65CC-68B4-88C887C35CE1}"/>
              </a:ext>
            </a:extLst>
          </p:cNvPr>
          <p:cNvSpPr/>
          <p:nvPr/>
        </p:nvSpPr>
        <p:spPr>
          <a:xfrm flipH="1" flipV="1">
            <a:off x="4894610" y="1863643"/>
            <a:ext cx="0" cy="8063266"/>
          </a:xfrm>
          <a:prstGeom prst="line">
            <a:avLst/>
          </a:prstGeom>
          <a:ln w="28575" cap="flat">
            <a:solidFill>
              <a:srgbClr val="111C4E"/>
            </a:solidFill>
            <a:prstDash val="solid"/>
            <a:headEnd type="none" w="sm" len="sm"/>
            <a:tailEnd type="none" w="sm" len="sm"/>
          </a:ln>
        </p:spPr>
      </p:sp>
      <p:sp>
        <p:nvSpPr>
          <p:cNvPr id="26" name="AutoShape 26">
            <a:extLst>
              <a:ext uri="{FF2B5EF4-FFF2-40B4-BE49-F238E27FC236}">
                <a16:creationId xmlns:a16="http://schemas.microsoft.com/office/drawing/2014/main" id="{4F256914-79F2-CC5B-F58E-2EA90F9D4276}"/>
              </a:ext>
            </a:extLst>
          </p:cNvPr>
          <p:cNvSpPr/>
          <p:nvPr/>
        </p:nvSpPr>
        <p:spPr>
          <a:xfrm flipH="1" flipV="1">
            <a:off x="9144000" y="1877454"/>
            <a:ext cx="0" cy="8063266"/>
          </a:xfrm>
          <a:prstGeom prst="line">
            <a:avLst/>
          </a:prstGeom>
          <a:ln w="28575" cap="flat">
            <a:solidFill>
              <a:srgbClr val="111C4E"/>
            </a:solidFill>
            <a:prstDash val="solid"/>
            <a:headEnd type="none" w="sm" len="sm"/>
            <a:tailEnd type="none" w="sm" len="sm"/>
          </a:ln>
        </p:spPr>
      </p:sp>
      <p:sp>
        <p:nvSpPr>
          <p:cNvPr id="27" name="AutoShape 27">
            <a:extLst>
              <a:ext uri="{FF2B5EF4-FFF2-40B4-BE49-F238E27FC236}">
                <a16:creationId xmlns:a16="http://schemas.microsoft.com/office/drawing/2014/main" id="{B2F623B8-5372-C715-E797-2E6C4F961407}"/>
              </a:ext>
            </a:extLst>
          </p:cNvPr>
          <p:cNvSpPr/>
          <p:nvPr/>
        </p:nvSpPr>
        <p:spPr>
          <a:xfrm flipV="1">
            <a:off x="13393390" y="1863643"/>
            <a:ext cx="0" cy="8063266"/>
          </a:xfrm>
          <a:prstGeom prst="line">
            <a:avLst/>
          </a:prstGeom>
          <a:ln w="28575" cap="flat">
            <a:solidFill>
              <a:srgbClr val="111C4E"/>
            </a:solidFill>
            <a:prstDash val="solid"/>
            <a:headEnd type="none" w="sm" len="sm"/>
            <a:tailEnd type="none" w="sm" len="sm"/>
          </a:ln>
        </p:spPr>
      </p:sp>
      <p:sp>
        <p:nvSpPr>
          <p:cNvPr id="28" name="AutoShape 28">
            <a:extLst>
              <a:ext uri="{FF2B5EF4-FFF2-40B4-BE49-F238E27FC236}">
                <a16:creationId xmlns:a16="http://schemas.microsoft.com/office/drawing/2014/main" id="{6CE4AF01-1D7F-ECA1-B58A-5D43F7FCA45A}"/>
              </a:ext>
            </a:extLst>
          </p:cNvPr>
          <p:cNvSpPr/>
          <p:nvPr/>
        </p:nvSpPr>
        <p:spPr>
          <a:xfrm flipH="1">
            <a:off x="673796" y="5693985"/>
            <a:ext cx="16940408" cy="0"/>
          </a:xfrm>
          <a:prstGeom prst="line">
            <a:avLst/>
          </a:prstGeom>
          <a:ln w="28575" cap="flat">
            <a:solidFill>
              <a:srgbClr val="111C4E"/>
            </a:solidFill>
            <a:prstDash val="solid"/>
            <a:headEnd type="none" w="sm" len="sm"/>
            <a:tailEnd type="none" w="sm" len="sm"/>
          </a:ln>
        </p:spPr>
      </p:sp>
      <p:sp>
        <p:nvSpPr>
          <p:cNvPr id="29" name="AutoShape 29">
            <a:extLst>
              <a:ext uri="{FF2B5EF4-FFF2-40B4-BE49-F238E27FC236}">
                <a16:creationId xmlns:a16="http://schemas.microsoft.com/office/drawing/2014/main" id="{54BFDCD1-6D8A-9569-AA9A-8FEE560EDCCB}"/>
              </a:ext>
            </a:extLst>
          </p:cNvPr>
          <p:cNvSpPr/>
          <p:nvPr/>
        </p:nvSpPr>
        <p:spPr>
          <a:xfrm flipH="1">
            <a:off x="673796" y="4903039"/>
            <a:ext cx="16940408" cy="0"/>
          </a:xfrm>
          <a:prstGeom prst="line">
            <a:avLst/>
          </a:prstGeom>
          <a:ln w="28575" cap="flat">
            <a:solidFill>
              <a:srgbClr val="111C4E"/>
            </a:solidFill>
            <a:prstDash val="solid"/>
            <a:headEnd type="none" w="sm" len="sm"/>
            <a:tailEnd type="none" w="sm" len="sm"/>
          </a:ln>
        </p:spPr>
      </p:sp>
      <p:sp>
        <p:nvSpPr>
          <p:cNvPr id="30" name="TextBox 30">
            <a:extLst>
              <a:ext uri="{FF2B5EF4-FFF2-40B4-BE49-F238E27FC236}">
                <a16:creationId xmlns:a16="http://schemas.microsoft.com/office/drawing/2014/main" id="{4DF3222A-054F-6D6F-6705-6C834362F494}"/>
              </a:ext>
            </a:extLst>
          </p:cNvPr>
          <p:cNvSpPr txBox="1"/>
          <p:nvPr/>
        </p:nvSpPr>
        <p:spPr>
          <a:xfrm>
            <a:off x="1237598" y="2341261"/>
            <a:ext cx="3547213" cy="320601"/>
          </a:xfrm>
          <a:prstGeom prst="rect">
            <a:avLst/>
          </a:prstGeom>
        </p:spPr>
        <p:txBody>
          <a:bodyPr wrap="square"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Content Pillar #1</a:t>
            </a:r>
          </a:p>
        </p:txBody>
      </p:sp>
      <p:sp>
        <p:nvSpPr>
          <p:cNvPr id="31" name="TextBox 31">
            <a:extLst>
              <a:ext uri="{FF2B5EF4-FFF2-40B4-BE49-F238E27FC236}">
                <a16:creationId xmlns:a16="http://schemas.microsoft.com/office/drawing/2014/main" id="{4B2EC754-8A3B-0C28-7966-D758EB810244}"/>
              </a:ext>
            </a:extLst>
          </p:cNvPr>
          <p:cNvSpPr txBox="1"/>
          <p:nvPr/>
        </p:nvSpPr>
        <p:spPr>
          <a:xfrm>
            <a:off x="5640798" y="2334523"/>
            <a:ext cx="3019144" cy="320601"/>
          </a:xfrm>
          <a:prstGeom prst="rect">
            <a:avLst/>
          </a:prstGeom>
        </p:spPr>
        <p:txBody>
          <a:bodyPr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Content Pillar #2</a:t>
            </a:r>
          </a:p>
        </p:txBody>
      </p:sp>
      <p:sp>
        <p:nvSpPr>
          <p:cNvPr id="32" name="TextBox 32">
            <a:extLst>
              <a:ext uri="{FF2B5EF4-FFF2-40B4-BE49-F238E27FC236}">
                <a16:creationId xmlns:a16="http://schemas.microsoft.com/office/drawing/2014/main" id="{C177933C-FE3B-1206-AEDB-A15B69066D8B}"/>
              </a:ext>
            </a:extLst>
          </p:cNvPr>
          <p:cNvSpPr txBox="1"/>
          <p:nvPr/>
        </p:nvSpPr>
        <p:spPr>
          <a:xfrm>
            <a:off x="10034884" y="2341262"/>
            <a:ext cx="2577415" cy="320601"/>
          </a:xfrm>
          <a:prstGeom prst="rect">
            <a:avLst/>
          </a:prstGeom>
        </p:spPr>
        <p:txBody>
          <a:bodyPr wrap="square"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Content Pillar #3</a:t>
            </a:r>
          </a:p>
        </p:txBody>
      </p:sp>
      <p:sp>
        <p:nvSpPr>
          <p:cNvPr id="33" name="TextBox 33">
            <a:extLst>
              <a:ext uri="{FF2B5EF4-FFF2-40B4-BE49-F238E27FC236}">
                <a16:creationId xmlns:a16="http://schemas.microsoft.com/office/drawing/2014/main" id="{FDE32C93-D3BA-2172-210F-7D3C930DE413}"/>
              </a:ext>
            </a:extLst>
          </p:cNvPr>
          <p:cNvSpPr txBox="1"/>
          <p:nvPr/>
        </p:nvSpPr>
        <p:spPr>
          <a:xfrm>
            <a:off x="14250665" y="2342630"/>
            <a:ext cx="2334596" cy="320601"/>
          </a:xfrm>
          <a:prstGeom prst="rect">
            <a:avLst/>
          </a:prstGeom>
        </p:spPr>
        <p:txBody>
          <a:bodyPr wrap="square" lIns="0" tIns="0" rIns="0" bIns="0" rtlCol="0" anchor="t">
            <a:spAutoFit/>
          </a:bodyPr>
          <a:lstStyle/>
          <a:p>
            <a:pPr marL="0" lvl="0" indent="0" algn="l">
              <a:lnSpc>
                <a:spcPts val="2462"/>
              </a:lnSpc>
              <a:spcBef>
                <a:spcPct val="0"/>
              </a:spcBef>
            </a:pPr>
            <a:r>
              <a:rPr lang="en-US" sz="2462" b="1" spc="-73" dirty="0">
                <a:solidFill>
                  <a:srgbClr val="FFFFFF"/>
                </a:solidFill>
                <a:latin typeface="Arial" panose="020B0604020202020204" pitchFamily="34" charset="0"/>
                <a:ea typeface="Montserrat 1"/>
                <a:cs typeface="Arial" panose="020B0604020202020204" pitchFamily="34" charset="0"/>
                <a:sym typeface="Montserrat 1"/>
              </a:rPr>
              <a:t>Content Pillar #4</a:t>
            </a:r>
          </a:p>
        </p:txBody>
      </p:sp>
      <p:sp>
        <p:nvSpPr>
          <p:cNvPr id="42" name="AutoShape 42">
            <a:extLst>
              <a:ext uri="{FF2B5EF4-FFF2-40B4-BE49-F238E27FC236}">
                <a16:creationId xmlns:a16="http://schemas.microsoft.com/office/drawing/2014/main" id="{2B65D7F7-6F06-A3CB-40AE-14001C2EC3C6}"/>
              </a:ext>
            </a:extLst>
          </p:cNvPr>
          <p:cNvSpPr/>
          <p:nvPr/>
        </p:nvSpPr>
        <p:spPr>
          <a:xfrm flipH="1">
            <a:off x="673796" y="3148267"/>
            <a:ext cx="16940408" cy="0"/>
          </a:xfrm>
          <a:prstGeom prst="line">
            <a:avLst/>
          </a:prstGeom>
          <a:ln w="28575" cap="flat">
            <a:solidFill>
              <a:srgbClr val="111C4E"/>
            </a:solidFill>
            <a:prstDash val="solid"/>
            <a:headEnd type="none" w="sm" len="sm"/>
            <a:tailEnd type="none" w="sm" len="sm"/>
          </a:ln>
        </p:spPr>
      </p:sp>
      <p:sp>
        <p:nvSpPr>
          <p:cNvPr id="43" name="AutoShape 43">
            <a:extLst>
              <a:ext uri="{FF2B5EF4-FFF2-40B4-BE49-F238E27FC236}">
                <a16:creationId xmlns:a16="http://schemas.microsoft.com/office/drawing/2014/main" id="{85DE1E19-D671-B788-7D96-DF0C640AC3E0}"/>
              </a:ext>
            </a:extLst>
          </p:cNvPr>
          <p:cNvSpPr/>
          <p:nvPr/>
        </p:nvSpPr>
        <p:spPr>
          <a:xfrm flipH="1">
            <a:off x="673796" y="1849356"/>
            <a:ext cx="16947552" cy="0"/>
          </a:xfrm>
          <a:prstGeom prst="line">
            <a:avLst/>
          </a:prstGeom>
          <a:ln w="28575" cap="flat">
            <a:solidFill>
              <a:srgbClr val="111C4E"/>
            </a:solidFill>
            <a:prstDash val="solid"/>
            <a:headEnd type="none" w="sm" len="sm"/>
            <a:tailEnd type="none" w="sm" len="sm"/>
          </a:ln>
        </p:spPr>
      </p:sp>
      <p:sp>
        <p:nvSpPr>
          <p:cNvPr id="44" name="AutoShape 44">
            <a:extLst>
              <a:ext uri="{FF2B5EF4-FFF2-40B4-BE49-F238E27FC236}">
                <a16:creationId xmlns:a16="http://schemas.microsoft.com/office/drawing/2014/main" id="{94B69C8A-C2A3-11ED-B473-2BCE705AAB6C}"/>
              </a:ext>
            </a:extLst>
          </p:cNvPr>
          <p:cNvSpPr/>
          <p:nvPr/>
        </p:nvSpPr>
        <p:spPr>
          <a:xfrm flipV="1">
            <a:off x="673796" y="1849356"/>
            <a:ext cx="14288" cy="8077554"/>
          </a:xfrm>
          <a:prstGeom prst="line">
            <a:avLst/>
          </a:prstGeom>
          <a:ln w="28575" cap="flat">
            <a:solidFill>
              <a:srgbClr val="111C4E"/>
            </a:solidFill>
            <a:prstDash val="solid"/>
            <a:headEnd type="none" w="sm" len="sm"/>
            <a:tailEnd type="none" w="sm" len="sm"/>
          </a:ln>
        </p:spPr>
      </p:sp>
      <p:sp>
        <p:nvSpPr>
          <p:cNvPr id="45" name="AutoShape 45">
            <a:extLst>
              <a:ext uri="{FF2B5EF4-FFF2-40B4-BE49-F238E27FC236}">
                <a16:creationId xmlns:a16="http://schemas.microsoft.com/office/drawing/2014/main" id="{BFB66F72-48F4-8FCB-FF9E-F8BA6D22F9A3}"/>
              </a:ext>
            </a:extLst>
          </p:cNvPr>
          <p:cNvSpPr/>
          <p:nvPr/>
        </p:nvSpPr>
        <p:spPr>
          <a:xfrm flipH="1">
            <a:off x="673796" y="9912597"/>
            <a:ext cx="16947552" cy="25"/>
          </a:xfrm>
          <a:prstGeom prst="line">
            <a:avLst/>
          </a:prstGeom>
          <a:ln w="28575" cap="flat">
            <a:solidFill>
              <a:srgbClr val="111C4E"/>
            </a:solidFill>
            <a:prstDash val="solid"/>
            <a:headEnd type="none" w="sm" len="sm"/>
            <a:tailEnd type="none" w="sm" len="sm"/>
          </a:ln>
        </p:spPr>
      </p:sp>
      <p:sp>
        <p:nvSpPr>
          <p:cNvPr id="46" name="AutoShape 46">
            <a:extLst>
              <a:ext uri="{FF2B5EF4-FFF2-40B4-BE49-F238E27FC236}">
                <a16:creationId xmlns:a16="http://schemas.microsoft.com/office/drawing/2014/main" id="{0A2C2C48-AF26-3BDB-1730-30FE42D226F5}"/>
              </a:ext>
            </a:extLst>
          </p:cNvPr>
          <p:cNvSpPr/>
          <p:nvPr/>
        </p:nvSpPr>
        <p:spPr>
          <a:xfrm flipV="1">
            <a:off x="17607060" y="1835043"/>
            <a:ext cx="14288" cy="8077554"/>
          </a:xfrm>
          <a:prstGeom prst="line">
            <a:avLst/>
          </a:prstGeom>
          <a:ln w="28575" cap="flat">
            <a:solidFill>
              <a:srgbClr val="111C4E"/>
            </a:solidFill>
            <a:prstDash val="solid"/>
            <a:headEnd type="none" w="sm" len="sm"/>
            <a:tailEnd type="none" w="sm" len="sm"/>
          </a:ln>
        </p:spPr>
      </p:sp>
    </p:spTree>
    <p:extLst>
      <p:ext uri="{BB962C8B-B14F-4D97-AF65-F5344CB8AC3E}">
        <p14:creationId xmlns:p14="http://schemas.microsoft.com/office/powerpoint/2010/main" val="2337750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Freeform 2"/>
          <p:cNvSpPr/>
          <p:nvPr/>
        </p:nvSpPr>
        <p:spPr>
          <a:xfrm>
            <a:off x="15874531" y="8070304"/>
            <a:ext cx="2035873" cy="1797233"/>
          </a:xfrm>
          <a:custGeom>
            <a:avLst/>
            <a:gdLst/>
            <a:ahLst/>
            <a:cxnLst/>
            <a:rect l="l" t="t" r="r" b="b"/>
            <a:pathLst>
              <a:path w="2035873" h="1797233">
                <a:moveTo>
                  <a:pt x="0" y="0"/>
                </a:moveTo>
                <a:lnTo>
                  <a:pt x="2035873" y="0"/>
                </a:lnTo>
                <a:lnTo>
                  <a:pt x="2035873" y="1797233"/>
                </a:lnTo>
                <a:lnTo>
                  <a:pt x="0" y="1797233"/>
                </a:lnTo>
                <a:lnTo>
                  <a:pt x="0" y="0"/>
                </a:lnTo>
                <a:close/>
              </a:path>
            </a:pathLst>
          </a:custGeom>
          <a:blipFill>
            <a:blip r:embed="rId3"/>
            <a:stretch>
              <a:fillRect l="-42642" r="-41457" b="-82833"/>
            </a:stretch>
          </a:blipFill>
        </p:spPr>
      </p:sp>
      <p:sp>
        <p:nvSpPr>
          <p:cNvPr id="3" name="TextBox 3"/>
          <p:cNvSpPr txBox="1"/>
          <p:nvPr/>
        </p:nvSpPr>
        <p:spPr>
          <a:xfrm>
            <a:off x="1028700" y="3867615"/>
            <a:ext cx="13065385" cy="2647020"/>
          </a:xfrm>
          <a:prstGeom prst="rect">
            <a:avLst/>
          </a:prstGeom>
        </p:spPr>
        <p:txBody>
          <a:bodyPr lIns="0" tIns="0" rIns="0" bIns="0" rtlCol="0" anchor="t">
            <a:spAutoFit/>
          </a:bodyPr>
          <a:lstStyle/>
          <a:p>
            <a:pPr marL="0" lvl="0" indent="0" algn="l">
              <a:lnSpc>
                <a:spcPts val="10331"/>
              </a:lnSpc>
            </a:pPr>
            <a:r>
              <a:rPr lang="en-US" sz="9478" spc="-284">
                <a:solidFill>
                  <a:srgbClr val="FFFFFF"/>
                </a:solidFill>
                <a:latin typeface="Montserrat 1"/>
                <a:ea typeface="Montserrat 1"/>
                <a:cs typeface="Montserrat 1"/>
                <a:sym typeface="Montserrat 1"/>
              </a:rPr>
              <a:t>Social Media </a:t>
            </a:r>
            <a:r>
              <a:rPr lang="en-US" sz="9478" spc="-284">
                <a:solidFill>
                  <a:srgbClr val="007DBA"/>
                </a:solidFill>
                <a:latin typeface="Montserrat 1"/>
                <a:ea typeface="Montserrat 1"/>
                <a:cs typeface="Montserrat 1"/>
                <a:sym typeface="Montserrat 1"/>
              </a:rPr>
              <a:t>Management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24384000" cy="1371600"/>
          </a:xfrm>
        </p:grpSpPr>
        <p:sp>
          <p:nvSpPr>
            <p:cNvPr id="3" name="AutoShape 3"/>
            <p:cNvSpPr/>
            <p:nvPr/>
          </p:nvSpPr>
          <p:spPr>
            <a:xfrm>
              <a:off x="0" y="0"/>
              <a:ext cx="24384000" cy="1371600"/>
            </a:xfrm>
            <a:prstGeom prst="rect">
              <a:avLst/>
            </a:prstGeom>
            <a:solidFill>
              <a:srgbClr val="007DBA"/>
            </a:solidFill>
          </p:spPr>
        </p:sp>
      </p:grpSp>
      <p:sp>
        <p:nvSpPr>
          <p:cNvPr id="4" name="TextBox 4"/>
          <p:cNvSpPr txBox="1"/>
          <p:nvPr/>
        </p:nvSpPr>
        <p:spPr>
          <a:xfrm>
            <a:off x="670214" y="9516764"/>
            <a:ext cx="3397902" cy="511771"/>
          </a:xfrm>
          <a:prstGeom prst="rect">
            <a:avLst/>
          </a:prstGeom>
        </p:spPr>
        <p:txBody>
          <a:bodyPr lIns="0" tIns="0" rIns="0" bIns="0" rtlCol="0" anchor="t">
            <a:spAutoFit/>
          </a:bodyPr>
          <a:lstStyle/>
          <a:p>
            <a:pPr algn="l">
              <a:lnSpc>
                <a:spcPts val="4083"/>
              </a:lnSpc>
            </a:pPr>
            <a:r>
              <a:rPr lang="en-US" sz="3402">
                <a:solidFill>
                  <a:srgbClr val="FFFFFF"/>
                </a:solidFill>
                <a:latin typeface="Arial" panose="020B0604020202020204" pitchFamily="34" charset="0"/>
                <a:ea typeface="Montserrat 3"/>
                <a:cs typeface="Arial" panose="020B0604020202020204" pitchFamily="34" charset="0"/>
                <a:sym typeface="Montserrat 3"/>
              </a:rPr>
              <a:t>* Delete Slide</a:t>
            </a:r>
          </a:p>
        </p:txBody>
      </p:sp>
      <p:sp>
        <p:nvSpPr>
          <p:cNvPr id="5" name="TextBox 5"/>
          <p:cNvSpPr txBox="1"/>
          <p:nvPr/>
        </p:nvSpPr>
        <p:spPr>
          <a:xfrm>
            <a:off x="1028700" y="2256790"/>
            <a:ext cx="16230600" cy="1720216"/>
          </a:xfrm>
          <a:prstGeom prst="rect">
            <a:avLst/>
          </a:prstGeom>
        </p:spPr>
        <p:txBody>
          <a:bodyPr lIns="0" tIns="0" rIns="0" bIns="0" rtlCol="0" anchor="t">
            <a:spAutoFit/>
          </a:bodyPr>
          <a:lstStyle/>
          <a:p>
            <a:pPr marL="0" lvl="0" indent="0" algn="l">
              <a:lnSpc>
                <a:spcPts val="4649"/>
              </a:lnSpc>
              <a:spcBef>
                <a:spcPct val="0"/>
              </a:spcBef>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To successfully manage your accounts, it’s helpful to define a working process for your team and/or account manager. As an example, we’ve included our working process. These may vary for your needs, but you may see some overlap here.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651878" y="705072"/>
            <a:ext cx="12406960" cy="1849755"/>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Tasks to be handled by Social Media Manager</a:t>
            </a:r>
          </a:p>
        </p:txBody>
      </p:sp>
      <p:grpSp>
        <p:nvGrpSpPr>
          <p:cNvPr id="3" name="Group 3"/>
          <p:cNvGrpSpPr/>
          <p:nvPr/>
        </p:nvGrpSpPr>
        <p:grpSpPr>
          <a:xfrm>
            <a:off x="651963" y="3859756"/>
            <a:ext cx="16974562" cy="6225865"/>
            <a:chOff x="0" y="0"/>
            <a:chExt cx="5435426" cy="1993585"/>
          </a:xfrm>
        </p:grpSpPr>
        <p:sp>
          <p:nvSpPr>
            <p:cNvPr id="4" name="Freeform 4"/>
            <p:cNvSpPr/>
            <p:nvPr/>
          </p:nvSpPr>
          <p:spPr>
            <a:xfrm>
              <a:off x="0" y="0"/>
              <a:ext cx="5435426" cy="1993585"/>
            </a:xfrm>
            <a:custGeom>
              <a:avLst/>
              <a:gdLst/>
              <a:ahLst/>
              <a:cxnLst/>
              <a:rect l="l" t="t" r="r" b="b"/>
              <a:pathLst>
                <a:path w="5435426" h="1993585">
                  <a:moveTo>
                    <a:pt x="0" y="0"/>
                  </a:moveTo>
                  <a:lnTo>
                    <a:pt x="5435426" y="0"/>
                  </a:lnTo>
                  <a:lnTo>
                    <a:pt x="5435426" y="1993585"/>
                  </a:lnTo>
                  <a:lnTo>
                    <a:pt x="0" y="1993585"/>
                  </a:lnTo>
                  <a:close/>
                </a:path>
              </a:pathLst>
            </a:custGeom>
            <a:solidFill>
              <a:srgbClr val="FFFFFF"/>
            </a:solidFill>
          </p:spPr>
        </p:sp>
        <p:sp>
          <p:nvSpPr>
            <p:cNvPr id="5" name="TextBox 5"/>
            <p:cNvSpPr txBox="1"/>
            <p:nvPr/>
          </p:nvSpPr>
          <p:spPr>
            <a:xfrm>
              <a:off x="0" y="28575"/>
              <a:ext cx="5435426" cy="1965010"/>
            </a:xfrm>
            <a:prstGeom prst="rect">
              <a:avLst/>
            </a:prstGeom>
          </p:spPr>
          <p:txBody>
            <a:bodyPr lIns="51889" tIns="51889" rIns="51889" bIns="51889" rtlCol="0" anchor="ctr"/>
            <a:lstStyle/>
            <a:p>
              <a:pPr algn="ctr">
                <a:lnSpc>
                  <a:spcPts val="1830"/>
                </a:lnSpc>
              </a:pPr>
              <a:endParaRPr/>
            </a:p>
          </p:txBody>
        </p:sp>
      </p:grpSp>
      <p:grpSp>
        <p:nvGrpSpPr>
          <p:cNvPr id="6" name="Group 6"/>
          <p:cNvGrpSpPr/>
          <p:nvPr/>
        </p:nvGrpSpPr>
        <p:grpSpPr>
          <a:xfrm>
            <a:off x="671204" y="2814898"/>
            <a:ext cx="5658115" cy="1044858"/>
            <a:chOff x="0" y="0"/>
            <a:chExt cx="1811786" cy="334574"/>
          </a:xfrm>
        </p:grpSpPr>
        <p:sp>
          <p:nvSpPr>
            <p:cNvPr id="7" name="Freeform 7"/>
            <p:cNvSpPr/>
            <p:nvPr/>
          </p:nvSpPr>
          <p:spPr>
            <a:xfrm>
              <a:off x="0" y="0"/>
              <a:ext cx="1811786" cy="334574"/>
            </a:xfrm>
            <a:custGeom>
              <a:avLst/>
              <a:gdLst/>
              <a:ahLst/>
              <a:cxnLst/>
              <a:rect l="l" t="t" r="r" b="b"/>
              <a:pathLst>
                <a:path w="1811786" h="334574">
                  <a:moveTo>
                    <a:pt x="0" y="0"/>
                  </a:moveTo>
                  <a:lnTo>
                    <a:pt x="1811786" y="0"/>
                  </a:lnTo>
                  <a:lnTo>
                    <a:pt x="1811786" y="334574"/>
                  </a:lnTo>
                  <a:lnTo>
                    <a:pt x="0" y="334574"/>
                  </a:lnTo>
                  <a:close/>
                </a:path>
              </a:pathLst>
            </a:custGeom>
            <a:solidFill>
              <a:srgbClr val="003087"/>
            </a:solidFill>
          </p:spPr>
        </p:sp>
        <p:sp>
          <p:nvSpPr>
            <p:cNvPr id="8" name="TextBox 8"/>
            <p:cNvSpPr txBox="1"/>
            <p:nvPr/>
          </p:nvSpPr>
          <p:spPr>
            <a:xfrm>
              <a:off x="0" y="28575"/>
              <a:ext cx="1811786" cy="305999"/>
            </a:xfrm>
            <a:prstGeom prst="rect">
              <a:avLst/>
            </a:prstGeom>
          </p:spPr>
          <p:txBody>
            <a:bodyPr lIns="51889" tIns="51889" rIns="51889" bIns="51889" rtlCol="0" anchor="ctr"/>
            <a:lstStyle/>
            <a:p>
              <a:pPr algn="ctr">
                <a:lnSpc>
                  <a:spcPts val="1830"/>
                </a:lnSpc>
              </a:pPr>
              <a:endParaRPr/>
            </a:p>
          </p:txBody>
        </p:sp>
      </p:grpSp>
      <p:grpSp>
        <p:nvGrpSpPr>
          <p:cNvPr id="9" name="Group 9"/>
          <p:cNvGrpSpPr/>
          <p:nvPr/>
        </p:nvGrpSpPr>
        <p:grpSpPr>
          <a:xfrm>
            <a:off x="6329319" y="2814898"/>
            <a:ext cx="5639091" cy="1044858"/>
            <a:chOff x="0" y="0"/>
            <a:chExt cx="1805694" cy="334574"/>
          </a:xfrm>
        </p:grpSpPr>
        <p:sp>
          <p:nvSpPr>
            <p:cNvPr id="10" name="Freeform 10"/>
            <p:cNvSpPr/>
            <p:nvPr/>
          </p:nvSpPr>
          <p:spPr>
            <a:xfrm>
              <a:off x="0" y="0"/>
              <a:ext cx="1805694" cy="334574"/>
            </a:xfrm>
            <a:custGeom>
              <a:avLst/>
              <a:gdLst/>
              <a:ahLst/>
              <a:cxnLst/>
              <a:rect l="l" t="t" r="r" b="b"/>
              <a:pathLst>
                <a:path w="1805694" h="334574">
                  <a:moveTo>
                    <a:pt x="0" y="0"/>
                  </a:moveTo>
                  <a:lnTo>
                    <a:pt x="1805694" y="0"/>
                  </a:lnTo>
                  <a:lnTo>
                    <a:pt x="1805694" y="334574"/>
                  </a:lnTo>
                  <a:lnTo>
                    <a:pt x="0" y="334574"/>
                  </a:lnTo>
                  <a:close/>
                </a:path>
              </a:pathLst>
            </a:custGeom>
            <a:solidFill>
              <a:srgbClr val="00BFB3"/>
            </a:solidFill>
          </p:spPr>
        </p:sp>
        <p:sp>
          <p:nvSpPr>
            <p:cNvPr id="11" name="TextBox 11"/>
            <p:cNvSpPr txBox="1"/>
            <p:nvPr/>
          </p:nvSpPr>
          <p:spPr>
            <a:xfrm>
              <a:off x="0" y="28575"/>
              <a:ext cx="1805694" cy="305999"/>
            </a:xfrm>
            <a:prstGeom prst="rect">
              <a:avLst/>
            </a:prstGeom>
          </p:spPr>
          <p:txBody>
            <a:bodyPr lIns="51889" tIns="51889" rIns="51889" bIns="51889" rtlCol="0" anchor="ctr"/>
            <a:lstStyle/>
            <a:p>
              <a:pPr algn="ctr">
                <a:lnSpc>
                  <a:spcPts val="1830"/>
                </a:lnSpc>
              </a:pPr>
              <a:endParaRPr/>
            </a:p>
          </p:txBody>
        </p:sp>
      </p:grpSp>
      <p:grpSp>
        <p:nvGrpSpPr>
          <p:cNvPr id="12" name="Group 12"/>
          <p:cNvGrpSpPr/>
          <p:nvPr/>
        </p:nvGrpSpPr>
        <p:grpSpPr>
          <a:xfrm>
            <a:off x="11968410" y="2814898"/>
            <a:ext cx="5658115" cy="1044858"/>
            <a:chOff x="0" y="0"/>
            <a:chExt cx="1811786" cy="334574"/>
          </a:xfrm>
        </p:grpSpPr>
        <p:sp>
          <p:nvSpPr>
            <p:cNvPr id="13" name="Freeform 13"/>
            <p:cNvSpPr/>
            <p:nvPr/>
          </p:nvSpPr>
          <p:spPr>
            <a:xfrm>
              <a:off x="0" y="0"/>
              <a:ext cx="1811786" cy="334574"/>
            </a:xfrm>
            <a:custGeom>
              <a:avLst/>
              <a:gdLst/>
              <a:ahLst/>
              <a:cxnLst/>
              <a:rect l="l" t="t" r="r" b="b"/>
              <a:pathLst>
                <a:path w="1811786" h="334574">
                  <a:moveTo>
                    <a:pt x="0" y="0"/>
                  </a:moveTo>
                  <a:lnTo>
                    <a:pt x="1811786" y="0"/>
                  </a:lnTo>
                  <a:lnTo>
                    <a:pt x="1811786" y="334574"/>
                  </a:lnTo>
                  <a:lnTo>
                    <a:pt x="0" y="334574"/>
                  </a:lnTo>
                  <a:close/>
                </a:path>
              </a:pathLst>
            </a:custGeom>
            <a:solidFill>
              <a:srgbClr val="00A766"/>
            </a:solidFill>
          </p:spPr>
        </p:sp>
        <p:sp>
          <p:nvSpPr>
            <p:cNvPr id="14" name="TextBox 14"/>
            <p:cNvSpPr txBox="1"/>
            <p:nvPr/>
          </p:nvSpPr>
          <p:spPr>
            <a:xfrm>
              <a:off x="0" y="28575"/>
              <a:ext cx="1811786" cy="305999"/>
            </a:xfrm>
            <a:prstGeom prst="rect">
              <a:avLst/>
            </a:prstGeom>
          </p:spPr>
          <p:txBody>
            <a:bodyPr lIns="51889" tIns="51889" rIns="51889" bIns="51889" rtlCol="0" anchor="ctr"/>
            <a:lstStyle/>
            <a:p>
              <a:pPr algn="ctr">
                <a:lnSpc>
                  <a:spcPts val="1830"/>
                </a:lnSpc>
              </a:pPr>
              <a:endParaRPr/>
            </a:p>
          </p:txBody>
        </p:sp>
      </p:grpSp>
      <p:sp>
        <p:nvSpPr>
          <p:cNvPr id="15" name="AutoShape 15"/>
          <p:cNvSpPr/>
          <p:nvPr/>
        </p:nvSpPr>
        <p:spPr>
          <a:xfrm flipH="1" flipV="1">
            <a:off x="6310295" y="2814898"/>
            <a:ext cx="0" cy="7270723"/>
          </a:xfrm>
          <a:prstGeom prst="line">
            <a:avLst/>
          </a:prstGeom>
          <a:ln w="19050" cap="flat">
            <a:solidFill>
              <a:srgbClr val="111C4E"/>
            </a:solidFill>
            <a:prstDash val="solid"/>
            <a:headEnd type="none" w="sm" len="sm"/>
            <a:tailEnd type="none" w="sm" len="sm"/>
          </a:ln>
        </p:spPr>
      </p:sp>
      <p:sp>
        <p:nvSpPr>
          <p:cNvPr id="16" name="AutoShape 16"/>
          <p:cNvSpPr/>
          <p:nvPr/>
        </p:nvSpPr>
        <p:spPr>
          <a:xfrm flipV="1">
            <a:off x="11968410" y="2827314"/>
            <a:ext cx="0" cy="7248579"/>
          </a:xfrm>
          <a:prstGeom prst="line">
            <a:avLst/>
          </a:prstGeom>
          <a:ln w="19050" cap="flat">
            <a:solidFill>
              <a:srgbClr val="111C4E"/>
            </a:solidFill>
            <a:prstDash val="solid"/>
            <a:headEnd type="none" w="sm" len="sm"/>
            <a:tailEnd type="none" w="sm" len="sm"/>
          </a:ln>
        </p:spPr>
      </p:sp>
      <p:sp>
        <p:nvSpPr>
          <p:cNvPr id="17" name="AutoShape 17"/>
          <p:cNvSpPr/>
          <p:nvPr/>
        </p:nvSpPr>
        <p:spPr>
          <a:xfrm flipV="1">
            <a:off x="17626525" y="2827314"/>
            <a:ext cx="0" cy="7258308"/>
          </a:xfrm>
          <a:prstGeom prst="line">
            <a:avLst/>
          </a:prstGeom>
          <a:ln w="19050" cap="flat">
            <a:solidFill>
              <a:srgbClr val="111C4E"/>
            </a:solidFill>
            <a:prstDash val="solid"/>
            <a:headEnd type="none" w="sm" len="sm"/>
            <a:tailEnd type="none" w="sm" len="sm"/>
          </a:ln>
        </p:spPr>
      </p:sp>
      <p:sp>
        <p:nvSpPr>
          <p:cNvPr id="18" name="TextBox 18"/>
          <p:cNvSpPr txBox="1"/>
          <p:nvPr/>
        </p:nvSpPr>
        <p:spPr>
          <a:xfrm>
            <a:off x="1126914" y="3236758"/>
            <a:ext cx="2080168" cy="346249"/>
          </a:xfrm>
          <a:prstGeom prst="rect">
            <a:avLst/>
          </a:prstGeom>
        </p:spPr>
        <p:txBody>
          <a:bodyPr lIns="0" tIns="0" rIns="0" bIns="0" rtlCol="0" anchor="t">
            <a:spAutoFit/>
          </a:bodyPr>
          <a:lstStyle/>
          <a:p>
            <a:pPr marL="0" lvl="0" indent="0" algn="l">
              <a:lnSpc>
                <a:spcPts val="2740"/>
              </a:lnSpc>
              <a:spcBef>
                <a:spcPct val="0"/>
              </a:spcBef>
            </a:pPr>
            <a:r>
              <a:rPr lang="en-US" sz="2740" b="1" spc="-82" dirty="0">
                <a:solidFill>
                  <a:srgbClr val="FFFFFF"/>
                </a:solidFill>
                <a:latin typeface="Arial" panose="020B0604020202020204" pitchFamily="34" charset="0"/>
                <a:ea typeface="Montserrat 1"/>
                <a:cs typeface="Arial" panose="020B0604020202020204" pitchFamily="34" charset="0"/>
                <a:sym typeface="Montserrat 1"/>
              </a:rPr>
              <a:t>Daily Tasks</a:t>
            </a:r>
          </a:p>
        </p:txBody>
      </p:sp>
      <p:sp>
        <p:nvSpPr>
          <p:cNvPr id="19" name="AutoShape 19"/>
          <p:cNvSpPr/>
          <p:nvPr/>
        </p:nvSpPr>
        <p:spPr>
          <a:xfrm flipH="1">
            <a:off x="671204" y="3859756"/>
            <a:ext cx="16955321" cy="0"/>
          </a:xfrm>
          <a:prstGeom prst="line">
            <a:avLst/>
          </a:prstGeom>
          <a:ln w="19050" cap="flat">
            <a:solidFill>
              <a:srgbClr val="111C4E"/>
            </a:solidFill>
            <a:prstDash val="solid"/>
            <a:headEnd type="none" w="sm" len="sm"/>
            <a:tailEnd type="none" w="sm" len="sm"/>
          </a:ln>
        </p:spPr>
      </p:sp>
      <p:sp>
        <p:nvSpPr>
          <p:cNvPr id="20" name="AutoShape 20"/>
          <p:cNvSpPr/>
          <p:nvPr/>
        </p:nvSpPr>
        <p:spPr>
          <a:xfrm flipH="1" flipV="1">
            <a:off x="661475" y="2813884"/>
            <a:ext cx="0" cy="7271737"/>
          </a:xfrm>
          <a:prstGeom prst="line">
            <a:avLst/>
          </a:prstGeom>
          <a:ln w="19050" cap="flat">
            <a:solidFill>
              <a:srgbClr val="111C4E"/>
            </a:solidFill>
            <a:prstDash val="solid"/>
            <a:headEnd type="none" w="sm" len="sm"/>
            <a:tailEnd type="none" w="sm" len="sm"/>
          </a:ln>
        </p:spPr>
      </p:sp>
      <p:sp>
        <p:nvSpPr>
          <p:cNvPr id="21" name="AutoShape 21"/>
          <p:cNvSpPr/>
          <p:nvPr/>
        </p:nvSpPr>
        <p:spPr>
          <a:xfrm flipH="1">
            <a:off x="651963" y="10075892"/>
            <a:ext cx="16974562" cy="0"/>
          </a:xfrm>
          <a:prstGeom prst="line">
            <a:avLst/>
          </a:prstGeom>
          <a:ln w="19050" cap="flat">
            <a:solidFill>
              <a:srgbClr val="111C4E"/>
            </a:solidFill>
            <a:prstDash val="solid"/>
            <a:headEnd type="none" w="sm" len="sm"/>
            <a:tailEnd type="none" w="sm" len="sm"/>
          </a:ln>
        </p:spPr>
      </p:sp>
      <p:sp>
        <p:nvSpPr>
          <p:cNvPr id="22" name="AutoShape 22"/>
          <p:cNvSpPr/>
          <p:nvPr/>
        </p:nvSpPr>
        <p:spPr>
          <a:xfrm flipH="1">
            <a:off x="671204" y="2826285"/>
            <a:ext cx="16955321" cy="0"/>
          </a:xfrm>
          <a:prstGeom prst="line">
            <a:avLst/>
          </a:prstGeom>
          <a:ln w="19050" cap="flat">
            <a:solidFill>
              <a:srgbClr val="111C4E"/>
            </a:solidFill>
            <a:prstDash val="solid"/>
            <a:headEnd type="none" w="sm" len="sm"/>
            <a:tailEnd type="none" w="sm" len="sm"/>
          </a:ln>
        </p:spPr>
      </p:sp>
      <p:sp>
        <p:nvSpPr>
          <p:cNvPr id="23" name="TextBox 23"/>
          <p:cNvSpPr txBox="1"/>
          <p:nvPr/>
        </p:nvSpPr>
        <p:spPr>
          <a:xfrm>
            <a:off x="6776860" y="3268822"/>
            <a:ext cx="2604769" cy="346249"/>
          </a:xfrm>
          <a:prstGeom prst="rect">
            <a:avLst/>
          </a:prstGeom>
        </p:spPr>
        <p:txBody>
          <a:bodyPr lIns="0" tIns="0" rIns="0" bIns="0" rtlCol="0" anchor="t">
            <a:spAutoFit/>
          </a:bodyPr>
          <a:lstStyle/>
          <a:p>
            <a:pPr marL="0" lvl="0" indent="0" algn="l">
              <a:lnSpc>
                <a:spcPts val="2740"/>
              </a:lnSpc>
              <a:spcBef>
                <a:spcPct val="0"/>
              </a:spcBef>
            </a:pPr>
            <a:r>
              <a:rPr lang="en-US" sz="2740" b="1" spc="-82" dirty="0">
                <a:solidFill>
                  <a:srgbClr val="FFFFFF"/>
                </a:solidFill>
                <a:latin typeface="Arial" panose="020B0604020202020204" pitchFamily="34" charset="0"/>
                <a:ea typeface="Montserrat 1"/>
                <a:cs typeface="Arial" panose="020B0604020202020204" pitchFamily="34" charset="0"/>
                <a:sym typeface="Montserrat 1"/>
              </a:rPr>
              <a:t>Monthly Tasks</a:t>
            </a:r>
          </a:p>
        </p:txBody>
      </p:sp>
      <p:sp>
        <p:nvSpPr>
          <p:cNvPr id="24" name="TextBox 24"/>
          <p:cNvSpPr txBox="1"/>
          <p:nvPr/>
        </p:nvSpPr>
        <p:spPr>
          <a:xfrm>
            <a:off x="12415951" y="3268822"/>
            <a:ext cx="2957157" cy="346249"/>
          </a:xfrm>
          <a:prstGeom prst="rect">
            <a:avLst/>
          </a:prstGeom>
        </p:spPr>
        <p:txBody>
          <a:bodyPr lIns="0" tIns="0" rIns="0" bIns="0" rtlCol="0" anchor="t">
            <a:spAutoFit/>
          </a:bodyPr>
          <a:lstStyle/>
          <a:p>
            <a:pPr marL="0" lvl="0" indent="0" algn="l">
              <a:lnSpc>
                <a:spcPts val="2740"/>
              </a:lnSpc>
              <a:spcBef>
                <a:spcPct val="0"/>
              </a:spcBef>
            </a:pPr>
            <a:r>
              <a:rPr lang="en-US" sz="2740" b="1" spc="-82" dirty="0">
                <a:solidFill>
                  <a:srgbClr val="FFFFFF"/>
                </a:solidFill>
                <a:latin typeface="Arial" panose="020B0604020202020204" pitchFamily="34" charset="0"/>
                <a:ea typeface="Montserrat 1"/>
                <a:cs typeface="Arial" panose="020B0604020202020204" pitchFamily="34" charset="0"/>
                <a:sym typeface="Montserrat 1"/>
              </a:rPr>
              <a:t>Quarterly Tasks</a:t>
            </a:r>
          </a:p>
        </p:txBody>
      </p:sp>
      <p:sp>
        <p:nvSpPr>
          <p:cNvPr id="25" name="TextBox 25"/>
          <p:cNvSpPr txBox="1"/>
          <p:nvPr/>
        </p:nvSpPr>
        <p:spPr>
          <a:xfrm>
            <a:off x="1126914" y="5561038"/>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2. Engagement</a:t>
            </a:r>
          </a:p>
        </p:txBody>
      </p:sp>
      <p:sp>
        <p:nvSpPr>
          <p:cNvPr id="26" name="TextBox 26"/>
          <p:cNvSpPr txBox="1"/>
          <p:nvPr/>
        </p:nvSpPr>
        <p:spPr>
          <a:xfrm>
            <a:off x="1392805" y="5946885"/>
            <a:ext cx="4581856" cy="1256754"/>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Respond to comments, messages, and mentions.</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Engage with followers by liking, commenting, and sharing relevant content.</a:t>
            </a:r>
          </a:p>
          <a:p>
            <a:pPr algn="l">
              <a:lnSpc>
                <a:spcPts val="1761"/>
              </a:lnSpc>
            </a:pPr>
            <a:endParaRPr lang="en-US" sz="1619" spc="-48">
              <a:solidFill>
                <a:srgbClr val="111C4E"/>
              </a:solidFill>
              <a:latin typeface="Arial" panose="020B0604020202020204" pitchFamily="34" charset="0"/>
              <a:ea typeface="Montserrat 4"/>
              <a:cs typeface="Arial" panose="020B0604020202020204" pitchFamily="34" charset="0"/>
              <a:sym typeface="Montserrat 4"/>
            </a:endParaRPr>
          </a:p>
        </p:txBody>
      </p:sp>
      <p:sp>
        <p:nvSpPr>
          <p:cNvPr id="27" name="TextBox 27"/>
          <p:cNvSpPr txBox="1"/>
          <p:nvPr/>
        </p:nvSpPr>
        <p:spPr>
          <a:xfrm>
            <a:off x="1126914" y="7329881"/>
            <a:ext cx="4179364" cy="257429"/>
          </a:xfrm>
          <a:prstGeom prst="rect">
            <a:avLst/>
          </a:prstGeom>
        </p:spPr>
        <p:txBody>
          <a:bodyPr lIns="0" tIns="0" rIns="0" bIns="0" rtlCol="0" anchor="t">
            <a:spAutoFit/>
          </a:bodyPr>
          <a:lstStyle/>
          <a:p>
            <a:pPr algn="l">
              <a:lnSpc>
                <a:spcPts val="2066"/>
              </a:lnSpc>
            </a:pPr>
            <a:r>
              <a:rPr lang="en-US" sz="1693" b="1" spc="-50" dirty="0">
                <a:solidFill>
                  <a:srgbClr val="111C4E"/>
                </a:solidFill>
                <a:latin typeface="Arial" panose="020B0604020202020204" pitchFamily="34" charset="0"/>
                <a:ea typeface="Montserrat 1"/>
                <a:cs typeface="Arial" panose="020B0604020202020204" pitchFamily="34" charset="0"/>
                <a:sym typeface="Montserrat 1"/>
              </a:rPr>
              <a:t>3. Monitoring</a:t>
            </a:r>
          </a:p>
        </p:txBody>
      </p:sp>
      <p:sp>
        <p:nvSpPr>
          <p:cNvPr id="28" name="TextBox 28"/>
          <p:cNvSpPr txBox="1"/>
          <p:nvPr/>
        </p:nvSpPr>
        <p:spPr>
          <a:xfrm>
            <a:off x="1392805" y="7702473"/>
            <a:ext cx="4364608" cy="487313"/>
          </a:xfrm>
          <a:prstGeom prst="rect">
            <a:avLst/>
          </a:prstGeom>
        </p:spPr>
        <p:txBody>
          <a:bodyPr lIns="0" tIns="0" rIns="0" bIns="0" rtlCol="0" anchor="t">
            <a:spAutoFit/>
          </a:bodyPr>
          <a:lstStyle/>
          <a:p>
            <a:pPr algn="l">
              <a:lnSpc>
                <a:spcPts val="1975"/>
              </a:lnSpc>
            </a:pPr>
            <a:r>
              <a:rPr lang="en-US" sz="1619" spc="-48">
                <a:solidFill>
                  <a:srgbClr val="111C4E"/>
                </a:solidFill>
                <a:latin typeface="Arial" panose="020B0604020202020204" pitchFamily="34" charset="0"/>
                <a:ea typeface="Montserrat 4"/>
                <a:cs typeface="Arial" panose="020B0604020202020204" pitchFamily="34" charset="0"/>
                <a:sym typeface="Montserrat 4"/>
              </a:rPr>
              <a:t>Monitor social media channels for brand mentions</a:t>
            </a:r>
          </a:p>
          <a:p>
            <a:pPr algn="l">
              <a:lnSpc>
                <a:spcPts val="1761"/>
              </a:lnSpc>
            </a:pPr>
            <a:endParaRPr lang="en-US" sz="1619" spc="-48">
              <a:solidFill>
                <a:srgbClr val="111C4E"/>
              </a:solidFill>
              <a:latin typeface="Arial" panose="020B0604020202020204" pitchFamily="34" charset="0"/>
              <a:ea typeface="Montserrat 4"/>
              <a:cs typeface="Arial" panose="020B0604020202020204" pitchFamily="34" charset="0"/>
              <a:sym typeface="Montserrat 4"/>
            </a:endParaRPr>
          </a:p>
        </p:txBody>
      </p:sp>
      <p:sp>
        <p:nvSpPr>
          <p:cNvPr id="29" name="TextBox 29"/>
          <p:cNvSpPr txBox="1"/>
          <p:nvPr/>
        </p:nvSpPr>
        <p:spPr>
          <a:xfrm>
            <a:off x="1126914" y="4072287"/>
            <a:ext cx="4179364" cy="257429"/>
          </a:xfrm>
          <a:prstGeom prst="rect">
            <a:avLst/>
          </a:prstGeom>
        </p:spPr>
        <p:txBody>
          <a:bodyPr lIns="0" tIns="0" rIns="0" bIns="0" rtlCol="0" anchor="t">
            <a:spAutoFit/>
          </a:bodyPr>
          <a:lstStyle/>
          <a:p>
            <a:pPr algn="l">
              <a:lnSpc>
                <a:spcPts val="2066"/>
              </a:lnSpc>
            </a:pPr>
            <a:r>
              <a:rPr lang="en-US" sz="1693" b="1" spc="-50" dirty="0">
                <a:solidFill>
                  <a:srgbClr val="111C4E"/>
                </a:solidFill>
                <a:latin typeface="Arial" panose="020B0604020202020204" pitchFamily="34" charset="0"/>
                <a:ea typeface="Montserrat 1"/>
                <a:cs typeface="Arial" panose="020B0604020202020204" pitchFamily="34" charset="0"/>
                <a:sym typeface="Montserrat 1"/>
              </a:rPr>
              <a:t>1.  Content Posting</a:t>
            </a:r>
          </a:p>
        </p:txBody>
      </p:sp>
      <p:sp>
        <p:nvSpPr>
          <p:cNvPr id="30" name="TextBox 30"/>
          <p:cNvSpPr txBox="1"/>
          <p:nvPr/>
        </p:nvSpPr>
        <p:spPr>
          <a:xfrm>
            <a:off x="1392805" y="4350065"/>
            <a:ext cx="4581856" cy="239617"/>
          </a:xfrm>
          <a:prstGeom prst="rect">
            <a:avLst/>
          </a:prstGeom>
        </p:spPr>
        <p:txBody>
          <a:bodyPr lIns="0" tIns="0" rIns="0" bIns="0" rtlCol="0" anchor="t">
            <a:spAutoFit/>
          </a:bodyPr>
          <a:lstStyle/>
          <a:p>
            <a:pPr algn="l">
              <a:lnSpc>
                <a:spcPts val="1975"/>
              </a:lnSpc>
            </a:pPr>
            <a:r>
              <a:rPr lang="en-US" sz="1619" spc="-48">
                <a:solidFill>
                  <a:srgbClr val="111C4E"/>
                </a:solidFill>
                <a:latin typeface="Arial" panose="020B0604020202020204" pitchFamily="34" charset="0"/>
                <a:ea typeface="Montserrat 4"/>
                <a:cs typeface="Arial" panose="020B0604020202020204" pitchFamily="34" charset="0"/>
                <a:sym typeface="Montserrat 4"/>
              </a:rPr>
              <a:t>Post content according to the content calendar.</a:t>
            </a:r>
          </a:p>
        </p:txBody>
      </p:sp>
      <p:sp>
        <p:nvSpPr>
          <p:cNvPr id="31" name="TextBox 31"/>
          <p:cNvSpPr txBox="1"/>
          <p:nvPr/>
        </p:nvSpPr>
        <p:spPr>
          <a:xfrm>
            <a:off x="1392805" y="4854924"/>
            <a:ext cx="4581856" cy="446148"/>
          </a:xfrm>
          <a:prstGeom prst="rect">
            <a:avLst/>
          </a:prstGeom>
        </p:spPr>
        <p:txBody>
          <a:bodyPr lIns="0" tIns="0" rIns="0" bIns="0" rtlCol="0" anchor="t">
            <a:spAutoFit/>
          </a:bodyPr>
          <a:lstStyle/>
          <a:p>
            <a:pPr algn="l">
              <a:lnSpc>
                <a:spcPts val="1761"/>
              </a:lnSpc>
            </a:pPr>
            <a:r>
              <a:rPr lang="en-US" sz="1444" spc="-43" dirty="0">
                <a:solidFill>
                  <a:srgbClr val="111C4E"/>
                </a:solidFill>
                <a:latin typeface="Arial" panose="020B0604020202020204" pitchFamily="34" charset="0"/>
                <a:ea typeface="Montserrat 5"/>
                <a:cs typeface="Arial" panose="020B0604020202020204" pitchFamily="34" charset="0"/>
                <a:sym typeface="Montserrat 5"/>
              </a:rPr>
              <a:t>* Majority of content will be scheduled ahead of time using </a:t>
            </a:r>
            <a:r>
              <a:rPr lang="en-US" sz="1444" spc="-43" dirty="0" err="1">
                <a:solidFill>
                  <a:srgbClr val="111C4E"/>
                </a:solidFill>
                <a:latin typeface="Arial" panose="020B0604020202020204" pitchFamily="34" charset="0"/>
                <a:ea typeface="Montserrat 5"/>
                <a:cs typeface="Arial" panose="020B0604020202020204" pitchFamily="34" charset="0"/>
                <a:sym typeface="Montserrat 5"/>
              </a:rPr>
              <a:t>Agorapulse</a:t>
            </a:r>
            <a:endParaRPr lang="en-US" sz="1444" spc="-43" dirty="0">
              <a:solidFill>
                <a:srgbClr val="111C4E"/>
              </a:solidFill>
              <a:latin typeface="Arial" panose="020B0604020202020204" pitchFamily="34" charset="0"/>
              <a:ea typeface="Montserrat 5"/>
              <a:cs typeface="Arial" panose="020B0604020202020204" pitchFamily="34" charset="0"/>
              <a:sym typeface="Montserrat 5"/>
            </a:endParaRPr>
          </a:p>
        </p:txBody>
      </p:sp>
      <p:sp>
        <p:nvSpPr>
          <p:cNvPr id="32" name="TextBox 32"/>
          <p:cNvSpPr txBox="1"/>
          <p:nvPr/>
        </p:nvSpPr>
        <p:spPr>
          <a:xfrm>
            <a:off x="1126914" y="8415832"/>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4. Trend Watching</a:t>
            </a:r>
          </a:p>
        </p:txBody>
      </p:sp>
      <p:sp>
        <p:nvSpPr>
          <p:cNvPr id="33" name="TextBox 33"/>
          <p:cNvSpPr txBox="1"/>
          <p:nvPr/>
        </p:nvSpPr>
        <p:spPr>
          <a:xfrm>
            <a:off x="1392805" y="8788423"/>
            <a:ext cx="4581856" cy="1009059"/>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Stay updated with trending topics and news in the industry.</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Adapt content to leverage trending topics where appropriate.</a:t>
            </a:r>
          </a:p>
        </p:txBody>
      </p:sp>
      <p:sp>
        <p:nvSpPr>
          <p:cNvPr id="34" name="TextBox 34"/>
          <p:cNvSpPr txBox="1"/>
          <p:nvPr/>
        </p:nvSpPr>
        <p:spPr>
          <a:xfrm>
            <a:off x="6673124" y="5374342"/>
            <a:ext cx="4179364" cy="257429"/>
          </a:xfrm>
          <a:prstGeom prst="rect">
            <a:avLst/>
          </a:prstGeom>
        </p:spPr>
        <p:txBody>
          <a:bodyPr lIns="0" tIns="0" rIns="0" bIns="0" rtlCol="0" anchor="t">
            <a:spAutoFit/>
          </a:bodyPr>
          <a:lstStyle/>
          <a:p>
            <a:pPr algn="l">
              <a:lnSpc>
                <a:spcPts val="2066"/>
              </a:lnSpc>
            </a:pPr>
            <a:r>
              <a:rPr lang="en-US" sz="1693" b="1" spc="-50" dirty="0">
                <a:solidFill>
                  <a:srgbClr val="111C4E"/>
                </a:solidFill>
                <a:latin typeface="Arial" panose="020B0604020202020204" pitchFamily="34" charset="0"/>
                <a:ea typeface="Montserrat 1"/>
                <a:cs typeface="Arial" panose="020B0604020202020204" pitchFamily="34" charset="0"/>
                <a:sym typeface="Montserrat 1"/>
              </a:rPr>
              <a:t>2. Scheduling</a:t>
            </a:r>
          </a:p>
        </p:txBody>
      </p:sp>
      <p:sp>
        <p:nvSpPr>
          <p:cNvPr id="35" name="TextBox 35"/>
          <p:cNvSpPr txBox="1"/>
          <p:nvPr/>
        </p:nvSpPr>
        <p:spPr>
          <a:xfrm>
            <a:off x="6939014" y="5719333"/>
            <a:ext cx="4581856" cy="752578"/>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Use Agorapulse to schedule posts for the month.</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Ensure a consistent posting schedule across all platforms</a:t>
            </a:r>
          </a:p>
        </p:txBody>
      </p:sp>
      <p:sp>
        <p:nvSpPr>
          <p:cNvPr id="36" name="TextBox 36"/>
          <p:cNvSpPr txBox="1"/>
          <p:nvPr/>
        </p:nvSpPr>
        <p:spPr>
          <a:xfrm>
            <a:off x="6688626" y="6891158"/>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3. Reporting</a:t>
            </a:r>
          </a:p>
        </p:txBody>
      </p:sp>
      <p:sp>
        <p:nvSpPr>
          <p:cNvPr id="37" name="TextBox 37"/>
          <p:cNvSpPr txBox="1"/>
          <p:nvPr/>
        </p:nvSpPr>
        <p:spPr>
          <a:xfrm>
            <a:off x="6944182" y="7167119"/>
            <a:ext cx="4364608" cy="1009187"/>
          </a:xfrm>
          <a:prstGeom prst="rect">
            <a:avLst/>
          </a:prstGeom>
        </p:spPr>
        <p:txBody>
          <a:bodyPr lIns="0" tIns="0" rIns="0" bIns="0" rtlCol="0" anchor="t">
            <a:spAutoFit/>
          </a:bodyPr>
          <a:lstStyle/>
          <a:p>
            <a:pPr marL="350639" lvl="1" indent="-175320" algn="l">
              <a:lnSpc>
                <a:spcPts val="1981"/>
              </a:lnSpc>
              <a:buFont typeface="Arial"/>
              <a:buChar char="•"/>
            </a:pPr>
            <a:r>
              <a:rPr lang="en-US" sz="1624" spc="-48">
                <a:solidFill>
                  <a:srgbClr val="111C4E"/>
                </a:solidFill>
                <a:latin typeface="Arial" panose="020B0604020202020204" pitchFamily="34" charset="0"/>
                <a:ea typeface="Montserrat 4"/>
                <a:cs typeface="Arial" panose="020B0604020202020204" pitchFamily="34" charset="0"/>
                <a:sym typeface="Montserrat 4"/>
              </a:rPr>
              <a:t>Prepare monthly performance reports summarizing key metrics.</a:t>
            </a:r>
          </a:p>
          <a:p>
            <a:pPr marL="350639" lvl="1" indent="-175320" algn="l">
              <a:lnSpc>
                <a:spcPts val="1981"/>
              </a:lnSpc>
              <a:buFont typeface="Arial"/>
              <a:buChar char="•"/>
            </a:pPr>
            <a:r>
              <a:rPr lang="en-US" sz="1624" spc="-48">
                <a:solidFill>
                  <a:srgbClr val="111C4E"/>
                </a:solidFill>
                <a:latin typeface="Arial" panose="020B0604020202020204" pitchFamily="34" charset="0"/>
                <a:ea typeface="Montserrat 4"/>
                <a:cs typeface="Arial" panose="020B0604020202020204" pitchFamily="34" charset="0"/>
                <a:sym typeface="Montserrat 4"/>
              </a:rPr>
              <a:t>Analyze monthly data to identify successful content and areas for improvement.</a:t>
            </a:r>
          </a:p>
        </p:txBody>
      </p:sp>
      <p:sp>
        <p:nvSpPr>
          <p:cNvPr id="38" name="TextBox 38"/>
          <p:cNvSpPr txBox="1"/>
          <p:nvPr/>
        </p:nvSpPr>
        <p:spPr>
          <a:xfrm>
            <a:off x="6641087" y="4072287"/>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1.  Content Planning</a:t>
            </a:r>
          </a:p>
        </p:txBody>
      </p:sp>
      <p:sp>
        <p:nvSpPr>
          <p:cNvPr id="39" name="TextBox 39"/>
          <p:cNvSpPr txBox="1"/>
          <p:nvPr/>
        </p:nvSpPr>
        <p:spPr>
          <a:xfrm>
            <a:off x="6906977" y="4420991"/>
            <a:ext cx="4581856" cy="496098"/>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Plan and create content for the upcoming month.</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Ensure a good mix of content types and topics</a:t>
            </a:r>
          </a:p>
        </p:txBody>
      </p:sp>
      <p:sp>
        <p:nvSpPr>
          <p:cNvPr id="40" name="TextBox 40"/>
          <p:cNvSpPr txBox="1"/>
          <p:nvPr/>
        </p:nvSpPr>
        <p:spPr>
          <a:xfrm>
            <a:off x="6673124" y="8567537"/>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4. Competitor Analysis</a:t>
            </a:r>
          </a:p>
        </p:txBody>
      </p:sp>
      <p:sp>
        <p:nvSpPr>
          <p:cNvPr id="41" name="TextBox 41"/>
          <p:cNvSpPr txBox="1"/>
          <p:nvPr/>
        </p:nvSpPr>
        <p:spPr>
          <a:xfrm>
            <a:off x="6939014" y="8912528"/>
            <a:ext cx="4581856" cy="752578"/>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Review competitors’ social media activities.</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Identify successful strategies and content types used by competitors.</a:t>
            </a:r>
          </a:p>
        </p:txBody>
      </p:sp>
      <p:sp>
        <p:nvSpPr>
          <p:cNvPr id="42" name="TextBox 42"/>
          <p:cNvSpPr txBox="1"/>
          <p:nvPr/>
        </p:nvSpPr>
        <p:spPr>
          <a:xfrm>
            <a:off x="12299202" y="5432323"/>
            <a:ext cx="4179364" cy="257429"/>
          </a:xfrm>
          <a:prstGeom prst="rect">
            <a:avLst/>
          </a:prstGeom>
        </p:spPr>
        <p:txBody>
          <a:bodyPr lIns="0" tIns="0" rIns="0" bIns="0" rtlCol="0" anchor="t">
            <a:spAutoFit/>
          </a:bodyPr>
          <a:lstStyle/>
          <a:p>
            <a:pPr algn="l">
              <a:lnSpc>
                <a:spcPts val="2066"/>
              </a:lnSpc>
            </a:pPr>
            <a:r>
              <a:rPr lang="en-US" sz="1693" b="1" spc="-50" dirty="0">
                <a:solidFill>
                  <a:srgbClr val="111C4E"/>
                </a:solidFill>
                <a:latin typeface="Arial" panose="020B0604020202020204" pitchFamily="34" charset="0"/>
                <a:ea typeface="Montserrat 1"/>
                <a:cs typeface="Arial" panose="020B0604020202020204" pitchFamily="34" charset="0"/>
                <a:sym typeface="Montserrat 1"/>
              </a:rPr>
              <a:t>2. In-Depth Analytics</a:t>
            </a:r>
          </a:p>
        </p:txBody>
      </p:sp>
      <p:sp>
        <p:nvSpPr>
          <p:cNvPr id="43" name="TextBox 43"/>
          <p:cNvSpPr txBox="1"/>
          <p:nvPr/>
        </p:nvSpPr>
        <p:spPr>
          <a:xfrm>
            <a:off x="12565092" y="5777314"/>
            <a:ext cx="4581856" cy="1009059"/>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Conduct a comprehensive analysis of performance metrics.</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Identify trends, insights, and areas for improvement.</a:t>
            </a:r>
          </a:p>
        </p:txBody>
      </p:sp>
      <p:sp>
        <p:nvSpPr>
          <p:cNvPr id="44" name="TextBox 44"/>
          <p:cNvSpPr txBox="1"/>
          <p:nvPr/>
        </p:nvSpPr>
        <p:spPr>
          <a:xfrm>
            <a:off x="12314704" y="6949140"/>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3. Training and Development</a:t>
            </a:r>
          </a:p>
        </p:txBody>
      </p:sp>
      <p:sp>
        <p:nvSpPr>
          <p:cNvPr id="45" name="TextBox 45"/>
          <p:cNvSpPr txBox="1"/>
          <p:nvPr/>
        </p:nvSpPr>
        <p:spPr>
          <a:xfrm>
            <a:off x="12565092" y="7294131"/>
            <a:ext cx="4364608" cy="1009187"/>
          </a:xfrm>
          <a:prstGeom prst="rect">
            <a:avLst/>
          </a:prstGeom>
        </p:spPr>
        <p:txBody>
          <a:bodyPr lIns="0" tIns="0" rIns="0" bIns="0" rtlCol="0" anchor="t">
            <a:spAutoFit/>
          </a:bodyPr>
          <a:lstStyle/>
          <a:p>
            <a:pPr marL="350639" lvl="1" indent="-175320" algn="l">
              <a:lnSpc>
                <a:spcPts val="1981"/>
              </a:lnSpc>
              <a:buFont typeface="Arial"/>
              <a:buChar char="•"/>
            </a:pPr>
            <a:r>
              <a:rPr lang="en-US" sz="1624" spc="-48">
                <a:solidFill>
                  <a:srgbClr val="111C4E"/>
                </a:solidFill>
                <a:latin typeface="Arial" panose="020B0604020202020204" pitchFamily="34" charset="0"/>
                <a:ea typeface="Montserrat 4"/>
                <a:cs typeface="Arial" panose="020B0604020202020204" pitchFamily="34" charset="0"/>
                <a:sym typeface="Montserrat 4"/>
              </a:rPr>
              <a:t>Stay updated with the latest social media trends, tools, and best practices.</a:t>
            </a:r>
          </a:p>
          <a:p>
            <a:pPr marL="350639" lvl="1" indent="-175320" algn="l">
              <a:lnSpc>
                <a:spcPts val="1981"/>
              </a:lnSpc>
              <a:buFont typeface="Arial"/>
              <a:buChar char="•"/>
            </a:pPr>
            <a:r>
              <a:rPr lang="en-US" sz="1624" spc="-48">
                <a:solidFill>
                  <a:srgbClr val="111C4E"/>
                </a:solidFill>
                <a:latin typeface="Arial" panose="020B0604020202020204" pitchFamily="34" charset="0"/>
                <a:ea typeface="Montserrat 4"/>
                <a:cs typeface="Arial" panose="020B0604020202020204" pitchFamily="34" charset="0"/>
                <a:sym typeface="Montserrat 4"/>
              </a:rPr>
              <a:t>Attend webinars, workshops, or courses for professional development.</a:t>
            </a:r>
          </a:p>
        </p:txBody>
      </p:sp>
      <p:sp>
        <p:nvSpPr>
          <p:cNvPr id="46" name="TextBox 46"/>
          <p:cNvSpPr txBox="1"/>
          <p:nvPr/>
        </p:nvSpPr>
        <p:spPr>
          <a:xfrm>
            <a:off x="12299202" y="4091979"/>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1.  Strategy Review</a:t>
            </a:r>
          </a:p>
        </p:txBody>
      </p:sp>
      <p:sp>
        <p:nvSpPr>
          <p:cNvPr id="47" name="TextBox 47"/>
          <p:cNvSpPr txBox="1"/>
          <p:nvPr/>
        </p:nvSpPr>
        <p:spPr>
          <a:xfrm>
            <a:off x="12565092" y="4440682"/>
            <a:ext cx="4581856" cy="752578"/>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Review and update the social media strategy based on performance data.</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Set goals and KPIs for the upcoming quarter.</a:t>
            </a:r>
          </a:p>
        </p:txBody>
      </p:sp>
      <p:sp>
        <p:nvSpPr>
          <p:cNvPr id="48" name="TextBox 48"/>
          <p:cNvSpPr txBox="1"/>
          <p:nvPr/>
        </p:nvSpPr>
        <p:spPr>
          <a:xfrm>
            <a:off x="12299202" y="8515880"/>
            <a:ext cx="4179364" cy="257429"/>
          </a:xfrm>
          <a:prstGeom prst="rect">
            <a:avLst/>
          </a:prstGeom>
        </p:spPr>
        <p:txBody>
          <a:bodyPr lIns="0" tIns="0" rIns="0" bIns="0" rtlCol="0" anchor="t">
            <a:spAutoFit/>
          </a:bodyPr>
          <a:lstStyle/>
          <a:p>
            <a:pPr algn="l">
              <a:lnSpc>
                <a:spcPts val="2066"/>
              </a:lnSpc>
            </a:pPr>
            <a:r>
              <a:rPr lang="en-US" sz="1693" b="1" spc="-50">
                <a:solidFill>
                  <a:srgbClr val="111C4E"/>
                </a:solidFill>
                <a:latin typeface="Arial" panose="020B0604020202020204" pitchFamily="34" charset="0"/>
                <a:ea typeface="Montserrat 1"/>
                <a:cs typeface="Arial" panose="020B0604020202020204" pitchFamily="34" charset="0"/>
                <a:sym typeface="Montserrat 1"/>
              </a:rPr>
              <a:t>4. Social Media Users Groups</a:t>
            </a:r>
          </a:p>
        </p:txBody>
      </p:sp>
      <p:sp>
        <p:nvSpPr>
          <p:cNvPr id="49" name="TextBox 49"/>
          <p:cNvSpPr txBox="1"/>
          <p:nvPr/>
        </p:nvSpPr>
        <p:spPr>
          <a:xfrm>
            <a:off x="12565092" y="8860871"/>
            <a:ext cx="4581856" cy="1009059"/>
          </a:xfrm>
          <a:prstGeom prst="rect">
            <a:avLst/>
          </a:prstGeom>
        </p:spPr>
        <p:txBody>
          <a:bodyPr lIns="0" tIns="0" rIns="0" bIns="0" rtlCol="0" anchor="t">
            <a:spAutoFit/>
          </a:bodyPr>
          <a:lstStyle/>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Hold quarterly meetings with the campus’ social media users group.</a:t>
            </a:r>
          </a:p>
          <a:p>
            <a:pPr marL="349622" lvl="1" indent="-174811" algn="l">
              <a:lnSpc>
                <a:spcPts val="1975"/>
              </a:lnSpc>
              <a:buFont typeface="Arial"/>
              <a:buChar char="•"/>
            </a:pPr>
            <a:r>
              <a:rPr lang="en-US" sz="1619" spc="-48">
                <a:solidFill>
                  <a:srgbClr val="111C4E"/>
                </a:solidFill>
                <a:latin typeface="Arial" panose="020B0604020202020204" pitchFamily="34" charset="0"/>
                <a:ea typeface="Montserrat 4"/>
                <a:cs typeface="Arial" panose="020B0604020202020204" pitchFamily="34" charset="0"/>
                <a:sym typeface="Montserrat 4"/>
              </a:rPr>
              <a:t>Discuss requested topics, brainstorm ideas, and align on goals and strategies.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651878" y="705072"/>
            <a:ext cx="12406960" cy="1849755"/>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Tasks to be handled by Social Media Manager</a:t>
            </a:r>
          </a:p>
        </p:txBody>
      </p:sp>
      <p:grpSp>
        <p:nvGrpSpPr>
          <p:cNvPr id="3" name="Group 3"/>
          <p:cNvGrpSpPr/>
          <p:nvPr/>
        </p:nvGrpSpPr>
        <p:grpSpPr>
          <a:xfrm>
            <a:off x="651963" y="2813884"/>
            <a:ext cx="16974562" cy="7271737"/>
            <a:chOff x="113" y="0"/>
            <a:chExt cx="22632750" cy="9695650"/>
          </a:xfrm>
        </p:grpSpPr>
        <p:grpSp>
          <p:nvGrpSpPr>
            <p:cNvPr id="4" name="Group 4"/>
            <p:cNvGrpSpPr/>
            <p:nvPr/>
          </p:nvGrpSpPr>
          <p:grpSpPr>
            <a:xfrm>
              <a:off x="113" y="1394496"/>
              <a:ext cx="22632750" cy="8301154"/>
              <a:chOff x="0" y="0"/>
              <a:chExt cx="5435426" cy="1993585"/>
            </a:xfrm>
          </p:grpSpPr>
          <p:sp>
            <p:nvSpPr>
              <p:cNvPr id="5" name="Freeform 5"/>
              <p:cNvSpPr/>
              <p:nvPr/>
            </p:nvSpPr>
            <p:spPr>
              <a:xfrm>
                <a:off x="0" y="0"/>
                <a:ext cx="5435426" cy="1993585"/>
              </a:xfrm>
              <a:custGeom>
                <a:avLst/>
                <a:gdLst/>
                <a:ahLst/>
                <a:cxnLst/>
                <a:rect l="l" t="t" r="r" b="b"/>
                <a:pathLst>
                  <a:path w="5435426" h="1993585">
                    <a:moveTo>
                      <a:pt x="0" y="0"/>
                    </a:moveTo>
                    <a:lnTo>
                      <a:pt x="5435426" y="0"/>
                    </a:lnTo>
                    <a:lnTo>
                      <a:pt x="5435426" y="1993585"/>
                    </a:lnTo>
                    <a:lnTo>
                      <a:pt x="0" y="1993585"/>
                    </a:lnTo>
                    <a:close/>
                  </a:path>
                </a:pathLst>
              </a:custGeom>
              <a:solidFill>
                <a:srgbClr val="FFFFFF"/>
              </a:solidFill>
            </p:spPr>
          </p:sp>
          <p:sp>
            <p:nvSpPr>
              <p:cNvPr id="6" name="TextBox 6"/>
              <p:cNvSpPr txBox="1"/>
              <p:nvPr/>
            </p:nvSpPr>
            <p:spPr>
              <a:xfrm>
                <a:off x="0" y="28575"/>
                <a:ext cx="5435426" cy="1965010"/>
              </a:xfrm>
              <a:prstGeom prst="rect">
                <a:avLst/>
              </a:prstGeom>
            </p:spPr>
            <p:txBody>
              <a:bodyPr lIns="51500" tIns="51500" rIns="51500" bIns="51500" rtlCol="0" anchor="ctr"/>
              <a:lstStyle/>
              <a:p>
                <a:pPr algn="ctr">
                  <a:lnSpc>
                    <a:spcPts val="1830"/>
                  </a:lnSpc>
                </a:pPr>
                <a:endParaRPr/>
              </a:p>
            </p:txBody>
          </p:sp>
        </p:grpSp>
        <p:grpSp>
          <p:nvGrpSpPr>
            <p:cNvPr id="7" name="Group 7"/>
            <p:cNvGrpSpPr/>
            <p:nvPr/>
          </p:nvGrpSpPr>
          <p:grpSpPr>
            <a:xfrm>
              <a:off x="25768" y="1352"/>
              <a:ext cx="7544153" cy="1393144"/>
              <a:chOff x="0" y="0"/>
              <a:chExt cx="1811786" cy="334574"/>
            </a:xfrm>
          </p:grpSpPr>
          <p:sp>
            <p:nvSpPr>
              <p:cNvPr id="8" name="Freeform 8"/>
              <p:cNvSpPr/>
              <p:nvPr/>
            </p:nvSpPr>
            <p:spPr>
              <a:xfrm>
                <a:off x="0" y="0"/>
                <a:ext cx="1811786" cy="334574"/>
              </a:xfrm>
              <a:custGeom>
                <a:avLst/>
                <a:gdLst/>
                <a:ahLst/>
                <a:cxnLst/>
                <a:rect l="l" t="t" r="r" b="b"/>
                <a:pathLst>
                  <a:path w="1811786" h="334574">
                    <a:moveTo>
                      <a:pt x="0" y="0"/>
                    </a:moveTo>
                    <a:lnTo>
                      <a:pt x="1811786" y="0"/>
                    </a:lnTo>
                    <a:lnTo>
                      <a:pt x="1811786" y="334574"/>
                    </a:lnTo>
                    <a:lnTo>
                      <a:pt x="0" y="334574"/>
                    </a:lnTo>
                    <a:close/>
                  </a:path>
                </a:pathLst>
              </a:custGeom>
              <a:solidFill>
                <a:srgbClr val="003087"/>
              </a:solidFill>
            </p:spPr>
          </p:sp>
          <p:sp>
            <p:nvSpPr>
              <p:cNvPr id="9" name="TextBox 9"/>
              <p:cNvSpPr txBox="1"/>
              <p:nvPr/>
            </p:nvSpPr>
            <p:spPr>
              <a:xfrm>
                <a:off x="0" y="28575"/>
                <a:ext cx="1811786" cy="305999"/>
              </a:xfrm>
              <a:prstGeom prst="rect">
                <a:avLst/>
              </a:prstGeom>
            </p:spPr>
            <p:txBody>
              <a:bodyPr lIns="51500" tIns="51500" rIns="51500" bIns="51500" rtlCol="0" anchor="ctr"/>
              <a:lstStyle/>
              <a:p>
                <a:pPr algn="ctr">
                  <a:lnSpc>
                    <a:spcPts val="1830"/>
                  </a:lnSpc>
                </a:pPr>
                <a:endParaRPr/>
              </a:p>
            </p:txBody>
          </p:sp>
        </p:grpSp>
        <p:grpSp>
          <p:nvGrpSpPr>
            <p:cNvPr id="10" name="Group 10"/>
            <p:cNvGrpSpPr/>
            <p:nvPr/>
          </p:nvGrpSpPr>
          <p:grpSpPr>
            <a:xfrm>
              <a:off x="7569921" y="1352"/>
              <a:ext cx="7518788" cy="1393144"/>
              <a:chOff x="0" y="0"/>
              <a:chExt cx="1805694" cy="334574"/>
            </a:xfrm>
          </p:grpSpPr>
          <p:sp>
            <p:nvSpPr>
              <p:cNvPr id="11" name="Freeform 11"/>
              <p:cNvSpPr/>
              <p:nvPr/>
            </p:nvSpPr>
            <p:spPr>
              <a:xfrm>
                <a:off x="0" y="0"/>
                <a:ext cx="1805694" cy="334574"/>
              </a:xfrm>
              <a:custGeom>
                <a:avLst/>
                <a:gdLst/>
                <a:ahLst/>
                <a:cxnLst/>
                <a:rect l="l" t="t" r="r" b="b"/>
                <a:pathLst>
                  <a:path w="1805694" h="334574">
                    <a:moveTo>
                      <a:pt x="0" y="0"/>
                    </a:moveTo>
                    <a:lnTo>
                      <a:pt x="1805694" y="0"/>
                    </a:lnTo>
                    <a:lnTo>
                      <a:pt x="1805694" y="334574"/>
                    </a:lnTo>
                    <a:lnTo>
                      <a:pt x="0" y="334574"/>
                    </a:lnTo>
                    <a:close/>
                  </a:path>
                </a:pathLst>
              </a:custGeom>
              <a:solidFill>
                <a:srgbClr val="00BFB3"/>
              </a:solidFill>
            </p:spPr>
          </p:sp>
          <p:sp>
            <p:nvSpPr>
              <p:cNvPr id="12" name="TextBox 12"/>
              <p:cNvSpPr txBox="1"/>
              <p:nvPr/>
            </p:nvSpPr>
            <p:spPr>
              <a:xfrm>
                <a:off x="0" y="28575"/>
                <a:ext cx="1805694" cy="305999"/>
              </a:xfrm>
              <a:prstGeom prst="rect">
                <a:avLst/>
              </a:prstGeom>
            </p:spPr>
            <p:txBody>
              <a:bodyPr lIns="51500" tIns="51500" rIns="51500" bIns="51500" rtlCol="0" anchor="ctr"/>
              <a:lstStyle/>
              <a:p>
                <a:pPr algn="ctr">
                  <a:lnSpc>
                    <a:spcPts val="1830"/>
                  </a:lnSpc>
                </a:pPr>
                <a:endParaRPr/>
              </a:p>
            </p:txBody>
          </p:sp>
        </p:grpSp>
        <p:grpSp>
          <p:nvGrpSpPr>
            <p:cNvPr id="13" name="Group 13"/>
            <p:cNvGrpSpPr/>
            <p:nvPr/>
          </p:nvGrpSpPr>
          <p:grpSpPr>
            <a:xfrm>
              <a:off x="15088709" y="1352"/>
              <a:ext cx="7544153" cy="1393144"/>
              <a:chOff x="0" y="0"/>
              <a:chExt cx="1811786" cy="334574"/>
            </a:xfrm>
          </p:grpSpPr>
          <p:sp>
            <p:nvSpPr>
              <p:cNvPr id="14" name="Freeform 14"/>
              <p:cNvSpPr/>
              <p:nvPr/>
            </p:nvSpPr>
            <p:spPr>
              <a:xfrm>
                <a:off x="0" y="0"/>
                <a:ext cx="1811786" cy="334574"/>
              </a:xfrm>
              <a:custGeom>
                <a:avLst/>
                <a:gdLst/>
                <a:ahLst/>
                <a:cxnLst/>
                <a:rect l="l" t="t" r="r" b="b"/>
                <a:pathLst>
                  <a:path w="1811786" h="334574">
                    <a:moveTo>
                      <a:pt x="0" y="0"/>
                    </a:moveTo>
                    <a:lnTo>
                      <a:pt x="1811786" y="0"/>
                    </a:lnTo>
                    <a:lnTo>
                      <a:pt x="1811786" y="334574"/>
                    </a:lnTo>
                    <a:lnTo>
                      <a:pt x="0" y="334574"/>
                    </a:lnTo>
                    <a:close/>
                  </a:path>
                </a:pathLst>
              </a:custGeom>
              <a:solidFill>
                <a:srgbClr val="00A766"/>
              </a:solidFill>
            </p:spPr>
          </p:sp>
          <p:sp>
            <p:nvSpPr>
              <p:cNvPr id="15" name="TextBox 15"/>
              <p:cNvSpPr txBox="1"/>
              <p:nvPr/>
            </p:nvSpPr>
            <p:spPr>
              <a:xfrm>
                <a:off x="0" y="28575"/>
                <a:ext cx="1811786" cy="305999"/>
              </a:xfrm>
              <a:prstGeom prst="rect">
                <a:avLst/>
              </a:prstGeom>
            </p:spPr>
            <p:txBody>
              <a:bodyPr lIns="51500" tIns="51500" rIns="51500" bIns="51500" rtlCol="0" anchor="ctr"/>
              <a:lstStyle/>
              <a:p>
                <a:pPr algn="ctr">
                  <a:lnSpc>
                    <a:spcPts val="1830"/>
                  </a:lnSpc>
                </a:pPr>
                <a:endParaRPr/>
              </a:p>
            </p:txBody>
          </p:sp>
        </p:grpSp>
        <p:sp>
          <p:nvSpPr>
            <p:cNvPr id="16" name="AutoShape 16"/>
            <p:cNvSpPr/>
            <p:nvPr/>
          </p:nvSpPr>
          <p:spPr>
            <a:xfrm flipH="1" flipV="1">
              <a:off x="7544556" y="1352"/>
              <a:ext cx="0" cy="9694297"/>
            </a:xfrm>
            <a:prstGeom prst="line">
              <a:avLst/>
            </a:prstGeom>
            <a:ln w="25592" cap="flat">
              <a:solidFill>
                <a:srgbClr val="111C4E"/>
              </a:solidFill>
              <a:prstDash val="solid"/>
              <a:headEnd type="none" w="sm" len="sm"/>
              <a:tailEnd type="none" w="sm" len="sm"/>
            </a:ln>
          </p:spPr>
        </p:sp>
        <p:sp>
          <p:nvSpPr>
            <p:cNvPr id="17" name="AutoShape 17"/>
            <p:cNvSpPr/>
            <p:nvPr/>
          </p:nvSpPr>
          <p:spPr>
            <a:xfrm flipV="1">
              <a:off x="15088709" y="17906"/>
              <a:ext cx="0" cy="9664772"/>
            </a:xfrm>
            <a:prstGeom prst="line">
              <a:avLst/>
            </a:prstGeom>
            <a:ln w="25592" cap="flat">
              <a:solidFill>
                <a:srgbClr val="111C4E"/>
              </a:solidFill>
              <a:prstDash val="solid"/>
              <a:headEnd type="none" w="sm" len="sm"/>
              <a:tailEnd type="none" w="sm" len="sm"/>
            </a:ln>
          </p:spPr>
        </p:sp>
        <p:sp>
          <p:nvSpPr>
            <p:cNvPr id="18" name="AutoShape 18"/>
            <p:cNvSpPr/>
            <p:nvPr/>
          </p:nvSpPr>
          <p:spPr>
            <a:xfrm flipV="1">
              <a:off x="22632863" y="17906"/>
              <a:ext cx="0" cy="9677744"/>
            </a:xfrm>
            <a:prstGeom prst="line">
              <a:avLst/>
            </a:prstGeom>
            <a:ln w="25592" cap="flat">
              <a:solidFill>
                <a:srgbClr val="111C4E"/>
              </a:solidFill>
              <a:prstDash val="solid"/>
              <a:headEnd type="none" w="sm" len="sm"/>
              <a:tailEnd type="none" w="sm" len="sm"/>
            </a:ln>
          </p:spPr>
        </p:sp>
        <p:sp>
          <p:nvSpPr>
            <p:cNvPr id="19" name="TextBox 19"/>
            <p:cNvSpPr txBox="1"/>
            <p:nvPr/>
          </p:nvSpPr>
          <p:spPr>
            <a:xfrm>
              <a:off x="633381" y="547957"/>
              <a:ext cx="2773557" cy="461665"/>
            </a:xfrm>
            <a:prstGeom prst="rect">
              <a:avLst/>
            </a:prstGeom>
          </p:spPr>
          <p:txBody>
            <a:bodyPr lIns="0" tIns="0" rIns="0" bIns="0" rtlCol="0" anchor="t">
              <a:spAutoFit/>
            </a:bodyPr>
            <a:lstStyle/>
            <a:p>
              <a:pPr marL="0" lvl="0" indent="0" algn="l">
                <a:lnSpc>
                  <a:spcPts val="2740"/>
                </a:lnSpc>
                <a:spcBef>
                  <a:spcPct val="0"/>
                </a:spcBef>
              </a:pPr>
              <a:r>
                <a:rPr lang="en-US" sz="2740" b="1" spc="-82" dirty="0">
                  <a:solidFill>
                    <a:srgbClr val="FFFFFF"/>
                  </a:solidFill>
                  <a:latin typeface="Arial" panose="020B0604020202020204" pitchFamily="34" charset="0"/>
                  <a:ea typeface="Montserrat 1"/>
                  <a:cs typeface="Arial" panose="020B0604020202020204" pitchFamily="34" charset="0"/>
                  <a:sym typeface="Montserrat 1"/>
                </a:rPr>
                <a:t>Daily Tasks</a:t>
              </a:r>
            </a:p>
          </p:txBody>
        </p:sp>
        <p:sp>
          <p:nvSpPr>
            <p:cNvPr id="20" name="AutoShape 20"/>
            <p:cNvSpPr/>
            <p:nvPr/>
          </p:nvSpPr>
          <p:spPr>
            <a:xfrm flipH="1">
              <a:off x="25768" y="1394496"/>
              <a:ext cx="22607095" cy="0"/>
            </a:xfrm>
            <a:prstGeom prst="line">
              <a:avLst/>
            </a:prstGeom>
            <a:ln w="25592" cap="flat">
              <a:solidFill>
                <a:srgbClr val="111C4E"/>
              </a:solidFill>
              <a:prstDash val="solid"/>
              <a:headEnd type="none" w="sm" len="sm"/>
              <a:tailEnd type="none" w="sm" len="sm"/>
            </a:ln>
          </p:spPr>
        </p:sp>
        <p:sp>
          <p:nvSpPr>
            <p:cNvPr id="21" name="AutoShape 21"/>
            <p:cNvSpPr/>
            <p:nvPr/>
          </p:nvSpPr>
          <p:spPr>
            <a:xfrm flipH="1" flipV="1">
              <a:off x="12796" y="0"/>
              <a:ext cx="0" cy="9695650"/>
            </a:xfrm>
            <a:prstGeom prst="line">
              <a:avLst/>
            </a:prstGeom>
            <a:ln w="25592" cap="flat">
              <a:solidFill>
                <a:srgbClr val="111C4E"/>
              </a:solidFill>
              <a:prstDash val="solid"/>
              <a:headEnd type="none" w="sm" len="sm"/>
              <a:tailEnd type="none" w="sm" len="sm"/>
            </a:ln>
          </p:spPr>
        </p:sp>
        <p:sp>
          <p:nvSpPr>
            <p:cNvPr id="22" name="AutoShape 22"/>
            <p:cNvSpPr/>
            <p:nvPr/>
          </p:nvSpPr>
          <p:spPr>
            <a:xfrm flipH="1">
              <a:off x="113" y="9682677"/>
              <a:ext cx="22632750" cy="0"/>
            </a:xfrm>
            <a:prstGeom prst="line">
              <a:avLst/>
            </a:prstGeom>
            <a:ln w="25592" cap="flat">
              <a:solidFill>
                <a:srgbClr val="111C4E"/>
              </a:solidFill>
              <a:prstDash val="solid"/>
              <a:headEnd type="none" w="sm" len="sm"/>
              <a:tailEnd type="none" w="sm" len="sm"/>
            </a:ln>
          </p:spPr>
        </p:sp>
        <p:sp>
          <p:nvSpPr>
            <p:cNvPr id="23" name="AutoShape 23"/>
            <p:cNvSpPr/>
            <p:nvPr/>
          </p:nvSpPr>
          <p:spPr>
            <a:xfrm flipH="1">
              <a:off x="25768" y="16535"/>
              <a:ext cx="22607095" cy="0"/>
            </a:xfrm>
            <a:prstGeom prst="line">
              <a:avLst/>
            </a:prstGeom>
            <a:ln w="25592" cap="flat">
              <a:solidFill>
                <a:srgbClr val="111C4E"/>
              </a:solidFill>
              <a:prstDash val="solid"/>
              <a:headEnd type="none" w="sm" len="sm"/>
              <a:tailEnd type="none" w="sm" len="sm"/>
            </a:ln>
          </p:spPr>
        </p:sp>
        <p:sp>
          <p:nvSpPr>
            <p:cNvPr id="24" name="TextBox 24"/>
            <p:cNvSpPr txBox="1"/>
            <p:nvPr/>
          </p:nvSpPr>
          <p:spPr>
            <a:xfrm>
              <a:off x="8140699" y="547957"/>
              <a:ext cx="3473025" cy="461665"/>
            </a:xfrm>
            <a:prstGeom prst="rect">
              <a:avLst/>
            </a:prstGeom>
          </p:spPr>
          <p:txBody>
            <a:bodyPr lIns="0" tIns="0" rIns="0" bIns="0" rtlCol="0" anchor="t">
              <a:spAutoFit/>
            </a:bodyPr>
            <a:lstStyle/>
            <a:p>
              <a:pPr marL="0" lvl="0" indent="0" algn="l">
                <a:lnSpc>
                  <a:spcPts val="2740"/>
                </a:lnSpc>
                <a:spcBef>
                  <a:spcPct val="0"/>
                </a:spcBef>
              </a:pPr>
              <a:r>
                <a:rPr lang="en-US" sz="2740" b="1" spc="-82">
                  <a:solidFill>
                    <a:srgbClr val="FFFFFF"/>
                  </a:solidFill>
                  <a:latin typeface="Arial" panose="020B0604020202020204" pitchFamily="34" charset="0"/>
                  <a:ea typeface="Montserrat 1"/>
                  <a:cs typeface="Arial" panose="020B0604020202020204" pitchFamily="34" charset="0"/>
                  <a:sym typeface="Montserrat 1"/>
                </a:rPr>
                <a:t>Monthly Tasks</a:t>
              </a:r>
            </a:p>
          </p:txBody>
        </p:sp>
        <p:sp>
          <p:nvSpPr>
            <p:cNvPr id="25" name="TextBox 25"/>
            <p:cNvSpPr txBox="1"/>
            <p:nvPr/>
          </p:nvSpPr>
          <p:spPr>
            <a:xfrm>
              <a:off x="15685431" y="547957"/>
              <a:ext cx="3942876" cy="461665"/>
            </a:xfrm>
            <a:prstGeom prst="rect">
              <a:avLst/>
            </a:prstGeom>
          </p:spPr>
          <p:txBody>
            <a:bodyPr lIns="0" tIns="0" rIns="0" bIns="0" rtlCol="0" anchor="t">
              <a:spAutoFit/>
            </a:bodyPr>
            <a:lstStyle/>
            <a:p>
              <a:pPr marL="0" lvl="0" indent="0" algn="l">
                <a:lnSpc>
                  <a:spcPts val="2740"/>
                </a:lnSpc>
                <a:spcBef>
                  <a:spcPct val="0"/>
                </a:spcBef>
              </a:pPr>
              <a:r>
                <a:rPr lang="en-US" sz="2740" b="1" spc="-82">
                  <a:solidFill>
                    <a:srgbClr val="FFFFFF"/>
                  </a:solidFill>
                  <a:latin typeface="Arial" panose="020B0604020202020204" pitchFamily="34" charset="0"/>
                  <a:ea typeface="Montserrat 1"/>
                  <a:cs typeface="Arial" panose="020B0604020202020204" pitchFamily="34" charset="0"/>
                  <a:sym typeface="Montserrat 1"/>
                </a:rPr>
                <a:t>Quarterly Tasks</a:t>
              </a:r>
            </a:p>
          </p:txBody>
        </p:sp>
      </p:grpSp>
      <p:grpSp>
        <p:nvGrpSpPr>
          <p:cNvPr id="26" name="Group 26"/>
          <p:cNvGrpSpPr/>
          <p:nvPr/>
        </p:nvGrpSpPr>
        <p:grpSpPr>
          <a:xfrm>
            <a:off x="1126914" y="4072287"/>
            <a:ext cx="4398634" cy="4927584"/>
            <a:chOff x="0" y="0"/>
            <a:chExt cx="5864845" cy="6570113"/>
          </a:xfrm>
        </p:grpSpPr>
        <p:sp>
          <p:nvSpPr>
            <p:cNvPr id="27" name="TextBox 27"/>
            <p:cNvSpPr txBox="1"/>
            <p:nvPr/>
          </p:nvSpPr>
          <p:spPr>
            <a:xfrm>
              <a:off x="0" y="2089144"/>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2. </a:t>
              </a:r>
            </a:p>
          </p:txBody>
        </p:sp>
        <p:sp>
          <p:nvSpPr>
            <p:cNvPr id="28" name="TextBox 28"/>
            <p:cNvSpPr txBox="1"/>
            <p:nvPr/>
          </p:nvSpPr>
          <p:spPr>
            <a:xfrm>
              <a:off x="0" y="4174643"/>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3. </a:t>
              </a:r>
            </a:p>
          </p:txBody>
        </p:sp>
        <p:sp>
          <p:nvSpPr>
            <p:cNvPr id="29" name="TextBox 29"/>
            <p:cNvSpPr txBox="1"/>
            <p:nvPr/>
          </p:nvSpPr>
          <p:spPr>
            <a:xfrm>
              <a:off x="0" y="0"/>
              <a:ext cx="5864845" cy="361246"/>
            </a:xfrm>
            <a:prstGeom prst="rect">
              <a:avLst/>
            </a:prstGeom>
          </p:spPr>
          <p:txBody>
            <a:bodyPr lIns="0" tIns="0" rIns="0" bIns="0" rtlCol="0" anchor="t">
              <a:spAutoFit/>
            </a:bodyPr>
            <a:lstStyle/>
            <a:p>
              <a:pPr algn="l">
                <a:lnSpc>
                  <a:spcPts val="2175"/>
                </a:lnSpc>
              </a:pPr>
              <a:r>
                <a:rPr lang="en-US" sz="1782" spc="-53" dirty="0">
                  <a:solidFill>
                    <a:srgbClr val="111C4E"/>
                  </a:solidFill>
                  <a:latin typeface="Arial" panose="020B0604020202020204" pitchFamily="34" charset="0"/>
                  <a:ea typeface="Montserrat 1"/>
                  <a:cs typeface="Arial" panose="020B0604020202020204" pitchFamily="34" charset="0"/>
                  <a:sym typeface="Montserrat 1"/>
                </a:rPr>
                <a:t>1.  </a:t>
              </a:r>
            </a:p>
          </p:txBody>
        </p:sp>
        <p:sp>
          <p:nvSpPr>
            <p:cNvPr id="30" name="TextBox 30"/>
            <p:cNvSpPr txBox="1"/>
            <p:nvPr/>
          </p:nvSpPr>
          <p:spPr>
            <a:xfrm>
              <a:off x="0" y="6208866"/>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4. </a:t>
              </a:r>
            </a:p>
          </p:txBody>
        </p:sp>
      </p:grpSp>
      <p:grpSp>
        <p:nvGrpSpPr>
          <p:cNvPr id="31" name="Group 31"/>
          <p:cNvGrpSpPr/>
          <p:nvPr/>
        </p:nvGrpSpPr>
        <p:grpSpPr>
          <a:xfrm>
            <a:off x="6855358" y="4072287"/>
            <a:ext cx="4398634" cy="4927584"/>
            <a:chOff x="0" y="0"/>
            <a:chExt cx="5864845" cy="6570113"/>
          </a:xfrm>
        </p:grpSpPr>
        <p:sp>
          <p:nvSpPr>
            <p:cNvPr id="32" name="TextBox 32"/>
            <p:cNvSpPr txBox="1"/>
            <p:nvPr/>
          </p:nvSpPr>
          <p:spPr>
            <a:xfrm>
              <a:off x="0" y="2089144"/>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2. </a:t>
              </a:r>
            </a:p>
          </p:txBody>
        </p:sp>
        <p:sp>
          <p:nvSpPr>
            <p:cNvPr id="33" name="TextBox 33"/>
            <p:cNvSpPr txBox="1"/>
            <p:nvPr/>
          </p:nvSpPr>
          <p:spPr>
            <a:xfrm>
              <a:off x="0" y="4174643"/>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3. </a:t>
              </a:r>
            </a:p>
          </p:txBody>
        </p:sp>
        <p:sp>
          <p:nvSpPr>
            <p:cNvPr id="34" name="TextBox 34"/>
            <p:cNvSpPr txBox="1"/>
            <p:nvPr/>
          </p:nvSpPr>
          <p:spPr>
            <a:xfrm>
              <a:off x="0" y="0"/>
              <a:ext cx="5864845" cy="361246"/>
            </a:xfrm>
            <a:prstGeom prst="rect">
              <a:avLst/>
            </a:prstGeom>
          </p:spPr>
          <p:txBody>
            <a:bodyPr lIns="0" tIns="0" rIns="0" bIns="0" rtlCol="0" anchor="t">
              <a:spAutoFit/>
            </a:bodyPr>
            <a:lstStyle/>
            <a:p>
              <a:pPr algn="l">
                <a:lnSpc>
                  <a:spcPts val="2175"/>
                </a:lnSpc>
              </a:pPr>
              <a:r>
                <a:rPr lang="en-US" sz="1782" spc="-53" dirty="0">
                  <a:solidFill>
                    <a:srgbClr val="111C4E"/>
                  </a:solidFill>
                  <a:latin typeface="Arial" panose="020B0604020202020204" pitchFamily="34" charset="0"/>
                  <a:ea typeface="Montserrat 1"/>
                  <a:cs typeface="Arial" panose="020B0604020202020204" pitchFamily="34" charset="0"/>
                  <a:sym typeface="Montserrat 1"/>
                </a:rPr>
                <a:t>1.  </a:t>
              </a:r>
            </a:p>
          </p:txBody>
        </p:sp>
        <p:sp>
          <p:nvSpPr>
            <p:cNvPr id="35" name="TextBox 35"/>
            <p:cNvSpPr txBox="1"/>
            <p:nvPr/>
          </p:nvSpPr>
          <p:spPr>
            <a:xfrm>
              <a:off x="0" y="6208866"/>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4. </a:t>
              </a:r>
            </a:p>
          </p:txBody>
        </p:sp>
      </p:grpSp>
      <p:grpSp>
        <p:nvGrpSpPr>
          <p:cNvPr id="36" name="Group 36"/>
          <p:cNvGrpSpPr/>
          <p:nvPr/>
        </p:nvGrpSpPr>
        <p:grpSpPr>
          <a:xfrm>
            <a:off x="12587492" y="4072287"/>
            <a:ext cx="4398634" cy="4927584"/>
            <a:chOff x="0" y="0"/>
            <a:chExt cx="5864845" cy="6570113"/>
          </a:xfrm>
        </p:grpSpPr>
        <p:sp>
          <p:nvSpPr>
            <p:cNvPr id="37" name="TextBox 37"/>
            <p:cNvSpPr txBox="1"/>
            <p:nvPr/>
          </p:nvSpPr>
          <p:spPr>
            <a:xfrm>
              <a:off x="0" y="2089144"/>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2. </a:t>
              </a:r>
            </a:p>
          </p:txBody>
        </p:sp>
        <p:sp>
          <p:nvSpPr>
            <p:cNvPr id="38" name="TextBox 38"/>
            <p:cNvSpPr txBox="1"/>
            <p:nvPr/>
          </p:nvSpPr>
          <p:spPr>
            <a:xfrm>
              <a:off x="0" y="4174643"/>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3. </a:t>
              </a:r>
            </a:p>
          </p:txBody>
        </p:sp>
        <p:sp>
          <p:nvSpPr>
            <p:cNvPr id="39" name="TextBox 39"/>
            <p:cNvSpPr txBox="1"/>
            <p:nvPr/>
          </p:nvSpPr>
          <p:spPr>
            <a:xfrm>
              <a:off x="0" y="0"/>
              <a:ext cx="5864845" cy="361246"/>
            </a:xfrm>
            <a:prstGeom prst="rect">
              <a:avLst/>
            </a:prstGeom>
          </p:spPr>
          <p:txBody>
            <a:bodyPr lIns="0" tIns="0" rIns="0" bIns="0" rtlCol="0" anchor="t">
              <a:spAutoFit/>
            </a:bodyPr>
            <a:lstStyle/>
            <a:p>
              <a:pPr algn="l">
                <a:lnSpc>
                  <a:spcPts val="2175"/>
                </a:lnSpc>
              </a:pPr>
              <a:r>
                <a:rPr lang="en-US" sz="1782" spc="-53" dirty="0">
                  <a:solidFill>
                    <a:srgbClr val="111C4E"/>
                  </a:solidFill>
                  <a:latin typeface="Arial" panose="020B0604020202020204" pitchFamily="34" charset="0"/>
                  <a:ea typeface="Montserrat 1"/>
                  <a:cs typeface="Arial" panose="020B0604020202020204" pitchFamily="34" charset="0"/>
                  <a:sym typeface="Montserrat 1"/>
                </a:rPr>
                <a:t>1.  </a:t>
              </a:r>
            </a:p>
          </p:txBody>
        </p:sp>
        <p:sp>
          <p:nvSpPr>
            <p:cNvPr id="40" name="TextBox 40"/>
            <p:cNvSpPr txBox="1"/>
            <p:nvPr/>
          </p:nvSpPr>
          <p:spPr>
            <a:xfrm>
              <a:off x="0" y="6208866"/>
              <a:ext cx="5864845" cy="361246"/>
            </a:xfrm>
            <a:prstGeom prst="rect">
              <a:avLst/>
            </a:prstGeom>
          </p:spPr>
          <p:txBody>
            <a:bodyPr lIns="0" tIns="0" rIns="0" bIns="0" rtlCol="0" anchor="t">
              <a:spAutoFit/>
            </a:bodyPr>
            <a:lstStyle/>
            <a:p>
              <a:pPr algn="l">
                <a:lnSpc>
                  <a:spcPts val="2175"/>
                </a:lnSpc>
              </a:pPr>
              <a:r>
                <a:rPr lang="en-US" sz="1782" spc="-53">
                  <a:solidFill>
                    <a:srgbClr val="111C4E"/>
                  </a:solidFill>
                  <a:latin typeface="Arial" panose="020B0604020202020204" pitchFamily="34" charset="0"/>
                  <a:ea typeface="Montserrat 1"/>
                  <a:cs typeface="Arial" panose="020B0604020202020204" pitchFamily="34" charset="0"/>
                  <a:sym typeface="Montserrat 1"/>
                </a:rPr>
                <a:t>4. </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839008" y="1623139"/>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Resources</a:t>
            </a:r>
          </a:p>
        </p:txBody>
      </p:sp>
      <p:sp>
        <p:nvSpPr>
          <p:cNvPr id="3" name="TextBox 3"/>
          <p:cNvSpPr txBox="1"/>
          <p:nvPr/>
        </p:nvSpPr>
        <p:spPr>
          <a:xfrm>
            <a:off x="839008" y="3302986"/>
            <a:ext cx="8160578" cy="493572"/>
          </a:xfrm>
          <a:prstGeom prst="rect">
            <a:avLst/>
          </a:prstGeom>
        </p:spPr>
        <p:txBody>
          <a:bodyPr lIns="0" tIns="0" rIns="0" bIns="0" rtlCol="0" anchor="t">
            <a:spAutoFit/>
          </a:bodyPr>
          <a:lstStyle/>
          <a:p>
            <a:pPr marL="0" lvl="0" indent="0" algn="l">
              <a:lnSpc>
                <a:spcPts val="3778"/>
              </a:lnSpc>
              <a:spcBef>
                <a:spcPct val="0"/>
              </a:spcBef>
            </a:pPr>
            <a:r>
              <a:rPr lang="en-US" sz="3778" spc="-113" dirty="0">
                <a:solidFill>
                  <a:srgbClr val="FFFFFF"/>
                </a:solidFill>
                <a:latin typeface="Arial" panose="020B0604020202020204" pitchFamily="34" charset="0"/>
                <a:ea typeface="Montserrat 1"/>
                <a:cs typeface="Arial" panose="020B0604020202020204" pitchFamily="34" charset="0"/>
                <a:sym typeface="Montserrat 1"/>
              </a:rPr>
              <a:t>Social media content calendar:</a:t>
            </a:r>
          </a:p>
        </p:txBody>
      </p:sp>
      <p:sp>
        <p:nvSpPr>
          <p:cNvPr id="4" name="TextBox 4"/>
          <p:cNvSpPr txBox="1"/>
          <p:nvPr/>
        </p:nvSpPr>
        <p:spPr>
          <a:xfrm>
            <a:off x="839008" y="4075994"/>
            <a:ext cx="15284956" cy="1067506"/>
          </a:xfrm>
          <a:prstGeom prst="rect">
            <a:avLst/>
          </a:prstGeom>
        </p:spPr>
        <p:txBody>
          <a:bodyPr lIns="0" tIns="0" rIns="0" bIns="0" rtlCol="0" anchor="t">
            <a:spAutoFit/>
          </a:bodyPr>
          <a:lstStyle/>
          <a:p>
            <a:pPr algn="l">
              <a:lnSpc>
                <a:spcPts val="4235"/>
              </a:lnSpc>
            </a:pPr>
            <a:r>
              <a:rPr lang="en-US" sz="3471" spc="-104">
                <a:solidFill>
                  <a:srgbClr val="FFFFFF"/>
                </a:solidFill>
                <a:latin typeface="Arial" panose="020B0604020202020204" pitchFamily="34" charset="0"/>
                <a:ea typeface="Montserrat 2"/>
                <a:cs typeface="Arial" panose="020B0604020202020204" pitchFamily="34" charset="0"/>
                <a:sym typeface="Montserrat 2"/>
              </a:rPr>
              <a:t>[</a:t>
            </a:r>
            <a:r>
              <a:rPr lang="en-US" sz="3471" u="sng" spc="-104">
                <a:solidFill>
                  <a:srgbClr val="FFFFFF"/>
                </a:solidFill>
                <a:latin typeface="Arial" panose="020B0604020202020204" pitchFamily="34" charset="0"/>
                <a:ea typeface="Montserrat 2"/>
                <a:cs typeface="Arial" panose="020B0604020202020204" pitchFamily="34" charset="0"/>
                <a:sym typeface="Montserrat 2"/>
              </a:rPr>
              <a:t>Add Link to calendar</a:t>
            </a:r>
            <a:r>
              <a:rPr lang="en-US" sz="3471" spc="-104">
                <a:solidFill>
                  <a:srgbClr val="FFFFFF"/>
                </a:solidFill>
                <a:latin typeface="Arial" panose="020B0604020202020204" pitchFamily="34" charset="0"/>
                <a:ea typeface="Montserrat 2"/>
                <a:cs typeface="Arial" panose="020B0604020202020204" pitchFamily="34" charset="0"/>
                <a:sym typeface="Montserrat 2"/>
              </a:rPr>
              <a:t>— this maps out individual posts for each social network, along with visuals, links, copy,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Freeform 2"/>
          <p:cNvSpPr/>
          <p:nvPr/>
        </p:nvSpPr>
        <p:spPr>
          <a:xfrm>
            <a:off x="15874531" y="8070304"/>
            <a:ext cx="2035873" cy="1797233"/>
          </a:xfrm>
          <a:custGeom>
            <a:avLst/>
            <a:gdLst/>
            <a:ahLst/>
            <a:cxnLst/>
            <a:rect l="l" t="t" r="r" b="b"/>
            <a:pathLst>
              <a:path w="2035873" h="1797233">
                <a:moveTo>
                  <a:pt x="0" y="0"/>
                </a:moveTo>
                <a:lnTo>
                  <a:pt x="2035873" y="0"/>
                </a:lnTo>
                <a:lnTo>
                  <a:pt x="2035873" y="1797233"/>
                </a:lnTo>
                <a:lnTo>
                  <a:pt x="0" y="1797233"/>
                </a:lnTo>
                <a:lnTo>
                  <a:pt x="0" y="0"/>
                </a:lnTo>
                <a:close/>
              </a:path>
            </a:pathLst>
          </a:custGeom>
          <a:blipFill>
            <a:blip r:embed="rId3"/>
            <a:stretch>
              <a:fillRect l="-42642" r="-41457" b="-82833"/>
            </a:stretch>
          </a:blipFill>
        </p:spPr>
      </p:sp>
      <p:sp>
        <p:nvSpPr>
          <p:cNvPr id="3" name="TextBox 3"/>
          <p:cNvSpPr txBox="1"/>
          <p:nvPr/>
        </p:nvSpPr>
        <p:spPr>
          <a:xfrm>
            <a:off x="1028700" y="4520078"/>
            <a:ext cx="13065385" cy="2647020"/>
          </a:xfrm>
          <a:prstGeom prst="rect">
            <a:avLst/>
          </a:prstGeom>
        </p:spPr>
        <p:txBody>
          <a:bodyPr lIns="0" tIns="0" rIns="0" bIns="0" rtlCol="0" anchor="t">
            <a:spAutoFit/>
          </a:bodyPr>
          <a:lstStyle/>
          <a:p>
            <a:pPr algn="l">
              <a:lnSpc>
                <a:spcPts val="10331"/>
              </a:lnSpc>
            </a:pPr>
            <a:r>
              <a:rPr lang="en-US" sz="9478" spc="-284">
                <a:solidFill>
                  <a:srgbClr val="FFFFFF"/>
                </a:solidFill>
                <a:latin typeface="Montserrat 1"/>
                <a:ea typeface="Montserrat 1"/>
                <a:cs typeface="Montserrat 1"/>
                <a:sym typeface="Montserrat 1"/>
              </a:rPr>
              <a:t>Next </a:t>
            </a:r>
            <a:r>
              <a:rPr lang="en-US" sz="9478" spc="-284">
                <a:solidFill>
                  <a:srgbClr val="007DBA"/>
                </a:solidFill>
                <a:latin typeface="Montserrat 1"/>
                <a:ea typeface="Montserrat 1"/>
                <a:cs typeface="Montserrat 1"/>
                <a:sym typeface="Montserrat 1"/>
              </a:rPr>
              <a:t>Steps</a:t>
            </a:r>
          </a:p>
          <a:p>
            <a:pPr marL="0" lvl="0" indent="0" algn="l">
              <a:lnSpc>
                <a:spcPts val="10331"/>
              </a:lnSpc>
            </a:pPr>
            <a:endParaRPr lang="en-US" sz="9478" spc="-284">
              <a:solidFill>
                <a:srgbClr val="007DBA"/>
              </a:solidFill>
              <a:latin typeface="Montserrat 1"/>
              <a:ea typeface="Montserrat 1"/>
              <a:cs typeface="Montserrat 1"/>
              <a:sym typeface="Montserrat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Freeform 2"/>
          <p:cNvSpPr/>
          <p:nvPr/>
        </p:nvSpPr>
        <p:spPr>
          <a:xfrm>
            <a:off x="15874531" y="8070304"/>
            <a:ext cx="2035873" cy="1797233"/>
          </a:xfrm>
          <a:custGeom>
            <a:avLst/>
            <a:gdLst/>
            <a:ahLst/>
            <a:cxnLst/>
            <a:rect l="l" t="t" r="r" b="b"/>
            <a:pathLst>
              <a:path w="2035873" h="1797233">
                <a:moveTo>
                  <a:pt x="0" y="0"/>
                </a:moveTo>
                <a:lnTo>
                  <a:pt x="2035873" y="0"/>
                </a:lnTo>
                <a:lnTo>
                  <a:pt x="2035873" y="1797233"/>
                </a:lnTo>
                <a:lnTo>
                  <a:pt x="0" y="1797233"/>
                </a:lnTo>
                <a:lnTo>
                  <a:pt x="0" y="0"/>
                </a:lnTo>
                <a:close/>
              </a:path>
            </a:pathLst>
          </a:custGeom>
          <a:blipFill>
            <a:blip r:embed="rId2"/>
            <a:stretch>
              <a:fillRect l="-42642" r="-41457" b="-82833"/>
            </a:stretch>
          </a:blipFill>
        </p:spPr>
      </p:sp>
      <p:sp>
        <p:nvSpPr>
          <p:cNvPr id="3" name="TextBox 3"/>
          <p:cNvSpPr txBox="1"/>
          <p:nvPr/>
        </p:nvSpPr>
        <p:spPr>
          <a:xfrm>
            <a:off x="1028700" y="4520078"/>
            <a:ext cx="11922227" cy="1342095"/>
          </a:xfrm>
          <a:prstGeom prst="rect">
            <a:avLst/>
          </a:prstGeom>
        </p:spPr>
        <p:txBody>
          <a:bodyPr lIns="0" tIns="0" rIns="0" bIns="0" rtlCol="0" anchor="t">
            <a:spAutoFit/>
          </a:bodyPr>
          <a:lstStyle/>
          <a:p>
            <a:pPr marL="0" lvl="0" indent="0" algn="l">
              <a:lnSpc>
                <a:spcPts val="10331"/>
              </a:lnSpc>
            </a:pPr>
            <a:r>
              <a:rPr lang="en-US" sz="9478" spc="-284">
                <a:solidFill>
                  <a:srgbClr val="FFFFFF"/>
                </a:solidFill>
                <a:latin typeface="Montserrat 1"/>
                <a:ea typeface="Montserrat 1"/>
                <a:cs typeface="Montserrat 1"/>
                <a:sym typeface="Montserrat 1"/>
              </a:rPr>
              <a:t>Target </a:t>
            </a:r>
            <a:r>
              <a:rPr lang="en-US" sz="9478" spc="-284">
                <a:solidFill>
                  <a:srgbClr val="007DBA"/>
                </a:solidFill>
                <a:latin typeface="Montserrat 1"/>
                <a:ea typeface="Montserrat 1"/>
                <a:cs typeface="Montserrat 1"/>
                <a:sym typeface="Montserrat 1"/>
              </a:rPr>
              <a:t>Audiences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24384000" cy="1371600"/>
          </a:xfrm>
        </p:grpSpPr>
        <p:sp>
          <p:nvSpPr>
            <p:cNvPr id="3" name="AutoShape 3"/>
            <p:cNvSpPr/>
            <p:nvPr/>
          </p:nvSpPr>
          <p:spPr>
            <a:xfrm>
              <a:off x="0" y="0"/>
              <a:ext cx="24384000" cy="1371600"/>
            </a:xfrm>
            <a:prstGeom prst="rect">
              <a:avLst/>
            </a:prstGeom>
            <a:solidFill>
              <a:srgbClr val="007DBA"/>
            </a:solidFill>
          </p:spPr>
        </p:sp>
      </p:grpSp>
      <p:sp>
        <p:nvSpPr>
          <p:cNvPr id="4" name="TextBox 4"/>
          <p:cNvSpPr txBox="1"/>
          <p:nvPr/>
        </p:nvSpPr>
        <p:spPr>
          <a:xfrm>
            <a:off x="670214" y="9516764"/>
            <a:ext cx="3397902" cy="511771"/>
          </a:xfrm>
          <a:prstGeom prst="rect">
            <a:avLst/>
          </a:prstGeom>
        </p:spPr>
        <p:txBody>
          <a:bodyPr lIns="0" tIns="0" rIns="0" bIns="0" rtlCol="0" anchor="t">
            <a:spAutoFit/>
          </a:bodyPr>
          <a:lstStyle/>
          <a:p>
            <a:pPr algn="l">
              <a:lnSpc>
                <a:spcPts val="4083"/>
              </a:lnSpc>
            </a:pPr>
            <a:r>
              <a:rPr lang="en-US" sz="3402">
                <a:solidFill>
                  <a:srgbClr val="FFFFFF"/>
                </a:solidFill>
                <a:latin typeface="Arial" panose="020B0604020202020204" pitchFamily="34" charset="0"/>
                <a:ea typeface="Montserrat 3"/>
                <a:cs typeface="Arial" panose="020B0604020202020204" pitchFamily="34" charset="0"/>
                <a:sym typeface="Montserrat 3"/>
              </a:rPr>
              <a:t>* Delete Slide</a:t>
            </a:r>
          </a:p>
        </p:txBody>
      </p:sp>
      <p:sp>
        <p:nvSpPr>
          <p:cNvPr id="5" name="TextBox 5"/>
          <p:cNvSpPr txBox="1"/>
          <p:nvPr/>
        </p:nvSpPr>
        <p:spPr>
          <a:xfrm>
            <a:off x="1028700" y="2256790"/>
            <a:ext cx="16230600" cy="2882266"/>
          </a:xfrm>
          <a:prstGeom prst="rect">
            <a:avLst/>
          </a:prstGeom>
        </p:spPr>
        <p:txBody>
          <a:bodyPr lIns="0" tIns="0" rIns="0" bIns="0" rtlCol="0" anchor="t">
            <a:spAutoFit/>
          </a:bodyPr>
          <a:lstStyle/>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Use analytics tools to measure how you’re performing against the goals, objectives, and KPI’s you set earlier.</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marL="0" lvl="0" indent="0" algn="l">
              <a:lnSpc>
                <a:spcPts val="4649"/>
              </a:lnSpc>
              <a:spcBef>
                <a:spcPct val="0"/>
              </a:spcBef>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Once you’ve compiled data, create slides highlighting key learnings and next steps.</a:t>
            </a:r>
          </a:p>
          <a:p>
            <a:pPr marL="0" lvl="0" indent="0" algn="l">
              <a:lnSpc>
                <a:spcPts val="4649"/>
              </a:lnSpc>
              <a:spcBef>
                <a:spcPct val="0"/>
              </a:spcBef>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577599" y="2569847"/>
            <a:ext cx="17132803" cy="1041881"/>
            <a:chOff x="0" y="0"/>
            <a:chExt cx="4512343" cy="274405"/>
          </a:xfrm>
        </p:grpSpPr>
        <p:sp>
          <p:nvSpPr>
            <p:cNvPr id="3" name="Freeform 3"/>
            <p:cNvSpPr/>
            <p:nvPr/>
          </p:nvSpPr>
          <p:spPr>
            <a:xfrm>
              <a:off x="0" y="0"/>
              <a:ext cx="4512343" cy="274405"/>
            </a:xfrm>
            <a:custGeom>
              <a:avLst/>
              <a:gdLst/>
              <a:ahLst/>
              <a:cxnLst/>
              <a:rect l="l" t="t" r="r" b="b"/>
              <a:pathLst>
                <a:path w="4512343" h="274405">
                  <a:moveTo>
                    <a:pt x="0" y="0"/>
                  </a:moveTo>
                  <a:lnTo>
                    <a:pt x="4512343" y="0"/>
                  </a:lnTo>
                  <a:lnTo>
                    <a:pt x="4512343" y="274405"/>
                  </a:lnTo>
                  <a:lnTo>
                    <a:pt x="0" y="274405"/>
                  </a:lnTo>
                  <a:close/>
                </a:path>
              </a:pathLst>
            </a:custGeom>
            <a:solidFill>
              <a:srgbClr val="111C4E"/>
            </a:solidFill>
          </p:spPr>
        </p:sp>
        <p:sp>
          <p:nvSpPr>
            <p:cNvPr id="4" name="TextBox 4"/>
            <p:cNvSpPr txBox="1"/>
            <p:nvPr/>
          </p:nvSpPr>
          <p:spPr>
            <a:xfrm>
              <a:off x="0" y="28575"/>
              <a:ext cx="4512343" cy="245830"/>
            </a:xfrm>
            <a:prstGeom prst="rect">
              <a:avLst/>
            </a:prstGeom>
          </p:spPr>
          <p:txBody>
            <a:bodyPr lIns="50800" tIns="50800" rIns="50800" bIns="50800" rtlCol="0" anchor="ctr"/>
            <a:lstStyle/>
            <a:p>
              <a:pPr algn="ctr">
                <a:lnSpc>
                  <a:spcPts val="1830"/>
                </a:lnSpc>
              </a:pPr>
              <a:endParaRPr/>
            </a:p>
          </p:txBody>
        </p:sp>
      </p:grpSp>
      <p:sp>
        <p:nvSpPr>
          <p:cNvPr id="5" name="TextBox 5"/>
          <p:cNvSpPr txBox="1"/>
          <p:nvPr/>
        </p:nvSpPr>
        <p:spPr>
          <a:xfrm>
            <a:off x="780473" y="1075472"/>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Action Items</a:t>
            </a:r>
          </a:p>
        </p:txBody>
      </p:sp>
      <p:grpSp>
        <p:nvGrpSpPr>
          <p:cNvPr id="6" name="Group 6"/>
          <p:cNvGrpSpPr/>
          <p:nvPr/>
        </p:nvGrpSpPr>
        <p:grpSpPr>
          <a:xfrm>
            <a:off x="577599" y="3611728"/>
            <a:ext cx="17132803" cy="1435669"/>
            <a:chOff x="0" y="0"/>
            <a:chExt cx="4512343" cy="378118"/>
          </a:xfrm>
        </p:grpSpPr>
        <p:sp>
          <p:nvSpPr>
            <p:cNvPr id="7" name="Freeform 7"/>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8" name="TextBox 8"/>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9" name="Group 9"/>
          <p:cNvGrpSpPr/>
          <p:nvPr/>
        </p:nvGrpSpPr>
        <p:grpSpPr>
          <a:xfrm>
            <a:off x="577599" y="5047397"/>
            <a:ext cx="17132803" cy="1435669"/>
            <a:chOff x="0" y="0"/>
            <a:chExt cx="4512343" cy="378118"/>
          </a:xfrm>
        </p:grpSpPr>
        <p:sp>
          <p:nvSpPr>
            <p:cNvPr id="10" name="Freeform 10"/>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8DDBFF"/>
            </a:solidFill>
          </p:spPr>
        </p:sp>
        <p:sp>
          <p:nvSpPr>
            <p:cNvPr id="11" name="TextBox 11"/>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2" name="Group 12"/>
          <p:cNvGrpSpPr/>
          <p:nvPr/>
        </p:nvGrpSpPr>
        <p:grpSpPr>
          <a:xfrm>
            <a:off x="577599" y="6483066"/>
            <a:ext cx="17132803" cy="1435669"/>
            <a:chOff x="0" y="0"/>
            <a:chExt cx="4512343" cy="378118"/>
          </a:xfrm>
        </p:grpSpPr>
        <p:sp>
          <p:nvSpPr>
            <p:cNvPr id="13" name="Freeform 13"/>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14" name="TextBox 14"/>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5" name="Group 15"/>
          <p:cNvGrpSpPr/>
          <p:nvPr/>
        </p:nvGrpSpPr>
        <p:grpSpPr>
          <a:xfrm>
            <a:off x="577599" y="7918734"/>
            <a:ext cx="17132803" cy="1435669"/>
            <a:chOff x="0" y="0"/>
            <a:chExt cx="4512343" cy="378118"/>
          </a:xfrm>
        </p:grpSpPr>
        <p:sp>
          <p:nvSpPr>
            <p:cNvPr id="16" name="Freeform 16"/>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8DDBFF"/>
            </a:solidFill>
          </p:spPr>
        </p:sp>
        <p:sp>
          <p:nvSpPr>
            <p:cNvPr id="17" name="TextBox 17"/>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sp>
        <p:nvSpPr>
          <p:cNvPr id="18" name="TextBox 18"/>
          <p:cNvSpPr txBox="1"/>
          <p:nvPr/>
        </p:nvSpPr>
        <p:spPr>
          <a:xfrm>
            <a:off x="1130332" y="2920824"/>
            <a:ext cx="1668502" cy="397078"/>
          </a:xfrm>
          <a:prstGeom prst="rect">
            <a:avLst/>
          </a:prstGeom>
        </p:spPr>
        <p:txBody>
          <a:bodyPr lIns="0" tIns="0" rIns="0" bIns="0" rtlCol="0" anchor="t">
            <a:spAutoFit/>
          </a:bodyPr>
          <a:lstStyle/>
          <a:p>
            <a:pPr marL="0" lvl="0" indent="0" algn="l">
              <a:lnSpc>
                <a:spcPts val="2996"/>
              </a:lnSpc>
              <a:spcBef>
                <a:spcPct val="0"/>
              </a:spcBef>
            </a:pPr>
            <a:r>
              <a:rPr lang="en-US" sz="2996" b="1" spc="-89">
                <a:solidFill>
                  <a:srgbClr val="FFFFFF"/>
                </a:solidFill>
                <a:latin typeface="Arial" panose="020B0604020202020204" pitchFamily="34" charset="0"/>
                <a:ea typeface="Montserrat 1"/>
                <a:cs typeface="Arial" panose="020B0604020202020204" pitchFamily="34" charset="0"/>
                <a:sym typeface="Montserrat 1"/>
              </a:rPr>
              <a:t>To Do</a:t>
            </a:r>
          </a:p>
        </p:txBody>
      </p:sp>
      <p:sp>
        <p:nvSpPr>
          <p:cNvPr id="19" name="TextBox 19"/>
          <p:cNvSpPr txBox="1"/>
          <p:nvPr/>
        </p:nvSpPr>
        <p:spPr>
          <a:xfrm>
            <a:off x="9430403" y="2920824"/>
            <a:ext cx="1668502" cy="397078"/>
          </a:xfrm>
          <a:prstGeom prst="rect">
            <a:avLst/>
          </a:prstGeom>
        </p:spPr>
        <p:txBody>
          <a:bodyPr lIns="0" tIns="0" rIns="0" bIns="0" rtlCol="0" anchor="t">
            <a:spAutoFit/>
          </a:bodyPr>
          <a:lstStyle/>
          <a:p>
            <a:pPr marL="0" lvl="0" indent="0" algn="l">
              <a:lnSpc>
                <a:spcPts val="2996"/>
              </a:lnSpc>
              <a:spcBef>
                <a:spcPct val="0"/>
              </a:spcBef>
            </a:pPr>
            <a:r>
              <a:rPr lang="en-US" sz="2996" b="1" spc="-89" dirty="0">
                <a:solidFill>
                  <a:srgbClr val="FFFFFF"/>
                </a:solidFill>
                <a:latin typeface="Arial" panose="020B0604020202020204" pitchFamily="34" charset="0"/>
                <a:ea typeface="Montserrat 1"/>
                <a:cs typeface="Arial" panose="020B0604020202020204" pitchFamily="34" charset="0"/>
                <a:sym typeface="Montserrat 1"/>
              </a:rPr>
              <a:t>When</a:t>
            </a:r>
          </a:p>
        </p:txBody>
      </p:sp>
      <p:sp>
        <p:nvSpPr>
          <p:cNvPr id="20" name="AutoShape 20"/>
          <p:cNvSpPr/>
          <p:nvPr/>
        </p:nvSpPr>
        <p:spPr>
          <a:xfrm flipV="1">
            <a:off x="8876723" y="2569847"/>
            <a:ext cx="0" cy="6784556"/>
          </a:xfrm>
          <a:prstGeom prst="line">
            <a:avLst/>
          </a:prstGeom>
          <a:ln w="38100" cap="flat">
            <a:solidFill>
              <a:srgbClr val="111C4E"/>
            </a:solidFill>
            <a:prstDash val="solid"/>
            <a:headEnd type="none" w="sm" len="sm"/>
            <a:tailEnd type="none" w="sm" len="sm"/>
          </a:ln>
        </p:spPr>
      </p:sp>
      <p:sp>
        <p:nvSpPr>
          <p:cNvPr id="21" name="TextBox 21"/>
          <p:cNvSpPr txBox="1"/>
          <p:nvPr/>
        </p:nvSpPr>
        <p:spPr>
          <a:xfrm>
            <a:off x="1130332" y="4030215"/>
            <a:ext cx="7220735" cy="666849"/>
          </a:xfrm>
          <a:prstGeom prst="rect">
            <a:avLst/>
          </a:prstGeom>
        </p:spPr>
        <p:txBody>
          <a:bodyPr lIns="0" tIns="0" rIns="0" bIns="0" rtlCol="0" anchor="t">
            <a:spAutoFit/>
          </a:bodyPr>
          <a:lstStyle/>
          <a:p>
            <a:pPr marL="0" lvl="0" indent="0" algn="l">
              <a:lnSpc>
                <a:spcPts val="2594"/>
              </a:lnSpc>
              <a:spcBef>
                <a:spcPct val="0"/>
              </a:spcBef>
            </a:pPr>
            <a:r>
              <a:rPr lang="en-US" sz="2594" spc="-77" dirty="0">
                <a:solidFill>
                  <a:srgbClr val="111C4E"/>
                </a:solidFill>
                <a:latin typeface="Arial" panose="020B0604020202020204" pitchFamily="34" charset="0"/>
                <a:ea typeface="Montserrat 5"/>
                <a:cs typeface="Arial" panose="020B0604020202020204" pitchFamily="34" charset="0"/>
                <a:sym typeface="Montserrat 5"/>
              </a:rPr>
              <a:t>[</a:t>
            </a:r>
            <a:r>
              <a:rPr lang="en-US" sz="2594" spc="-77" dirty="0" err="1">
                <a:solidFill>
                  <a:srgbClr val="111C4E"/>
                </a:solidFill>
                <a:latin typeface="Arial" panose="020B0604020202020204" pitchFamily="34" charset="0"/>
                <a:ea typeface="Montserrat 5"/>
                <a:cs typeface="Arial" panose="020B0604020202020204" pitchFamily="34" charset="0"/>
                <a:sym typeface="Montserrat 5"/>
              </a:rPr>
              <a:t>eg.</a:t>
            </a:r>
            <a:r>
              <a:rPr lang="en-US" sz="2594" spc="-77" dirty="0">
                <a:solidFill>
                  <a:srgbClr val="111C4E"/>
                </a:solidFill>
                <a:latin typeface="Arial" panose="020B0604020202020204" pitchFamily="34" charset="0"/>
                <a:ea typeface="Montserrat 5"/>
                <a:cs typeface="Arial" panose="020B0604020202020204" pitchFamily="34" charset="0"/>
                <a:sym typeface="Montserrat 5"/>
              </a:rPr>
              <a:t>, Improve accessibility of content by including alt. captions on all posts]</a:t>
            </a:r>
          </a:p>
        </p:txBody>
      </p:sp>
      <p:sp>
        <p:nvSpPr>
          <p:cNvPr id="22" name="TextBox 22"/>
          <p:cNvSpPr txBox="1"/>
          <p:nvPr/>
        </p:nvSpPr>
        <p:spPr>
          <a:xfrm>
            <a:off x="9439928" y="4283206"/>
            <a:ext cx="7960311" cy="332443"/>
          </a:xfrm>
          <a:prstGeom prst="rect">
            <a:avLst/>
          </a:prstGeom>
        </p:spPr>
        <p:txBody>
          <a:bodyPr lIns="0" tIns="0" rIns="0" bIns="0" rtlCol="0" anchor="t">
            <a:spAutoFit/>
          </a:bodyPr>
          <a:lstStyle/>
          <a:p>
            <a:pPr marL="0" lvl="0" indent="0" algn="l">
              <a:lnSpc>
                <a:spcPts val="2594"/>
              </a:lnSpc>
              <a:spcBef>
                <a:spcPct val="0"/>
              </a:spcBef>
            </a:pPr>
            <a:r>
              <a:rPr lang="en-US" sz="2594" spc="-77">
                <a:solidFill>
                  <a:srgbClr val="111C4E"/>
                </a:solidFill>
                <a:latin typeface="Arial" panose="020B0604020202020204" pitchFamily="34" charset="0"/>
                <a:ea typeface="Montserrat 5"/>
                <a:cs typeface="Arial" panose="020B0604020202020204" pitchFamily="34" charset="0"/>
                <a:sym typeface="Montserrat 5"/>
              </a:rPr>
              <a:t>[eg., implement immediately]</a:t>
            </a:r>
          </a:p>
        </p:txBody>
      </p:sp>
      <p:sp>
        <p:nvSpPr>
          <p:cNvPr id="23" name="AutoShape 23"/>
          <p:cNvSpPr/>
          <p:nvPr/>
        </p:nvSpPr>
        <p:spPr>
          <a:xfrm flipV="1">
            <a:off x="577599" y="2569847"/>
            <a:ext cx="0" cy="6784556"/>
          </a:xfrm>
          <a:prstGeom prst="line">
            <a:avLst/>
          </a:prstGeom>
          <a:ln w="38100" cap="flat">
            <a:solidFill>
              <a:srgbClr val="111C4E"/>
            </a:solidFill>
            <a:prstDash val="solid"/>
            <a:headEnd type="none" w="sm" len="sm"/>
            <a:tailEnd type="none" w="sm" len="sm"/>
          </a:ln>
        </p:spPr>
      </p:sp>
      <p:sp>
        <p:nvSpPr>
          <p:cNvPr id="24" name="AutoShape 24"/>
          <p:cNvSpPr/>
          <p:nvPr/>
        </p:nvSpPr>
        <p:spPr>
          <a:xfrm flipH="1" flipV="1">
            <a:off x="17733261" y="2569847"/>
            <a:ext cx="0" cy="6784556"/>
          </a:xfrm>
          <a:prstGeom prst="line">
            <a:avLst/>
          </a:prstGeom>
          <a:ln w="38100" cap="flat">
            <a:solidFill>
              <a:srgbClr val="111C4E"/>
            </a:solidFill>
            <a:prstDash val="solid"/>
            <a:headEnd type="none" w="sm" len="sm"/>
            <a:tailEnd type="none" w="sm" len="sm"/>
          </a:ln>
        </p:spPr>
      </p:sp>
      <p:sp>
        <p:nvSpPr>
          <p:cNvPr id="25" name="AutoShape 25"/>
          <p:cNvSpPr/>
          <p:nvPr/>
        </p:nvSpPr>
        <p:spPr>
          <a:xfrm flipV="1">
            <a:off x="558549" y="9354403"/>
            <a:ext cx="17193763" cy="0"/>
          </a:xfrm>
          <a:prstGeom prst="line">
            <a:avLst/>
          </a:prstGeom>
          <a:ln w="38100" cap="flat">
            <a:solidFill>
              <a:srgbClr val="111C4E"/>
            </a:solidFill>
            <a:prstDash val="solid"/>
            <a:headEnd type="none" w="sm" len="sm"/>
            <a:tailEnd type="none" w="sm" len="sm"/>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577599" y="3569269"/>
            <a:ext cx="16866366" cy="5978608"/>
            <a:chOff x="0" y="0"/>
            <a:chExt cx="6027461" cy="2136550"/>
          </a:xfrm>
        </p:grpSpPr>
        <p:sp>
          <p:nvSpPr>
            <p:cNvPr id="3" name="Freeform 3"/>
            <p:cNvSpPr/>
            <p:nvPr/>
          </p:nvSpPr>
          <p:spPr>
            <a:xfrm>
              <a:off x="0" y="0"/>
              <a:ext cx="6027461" cy="2136550"/>
            </a:xfrm>
            <a:custGeom>
              <a:avLst/>
              <a:gdLst/>
              <a:ahLst/>
              <a:cxnLst/>
              <a:rect l="l" t="t" r="r" b="b"/>
              <a:pathLst>
                <a:path w="6027461" h="2136550">
                  <a:moveTo>
                    <a:pt x="0" y="0"/>
                  </a:moveTo>
                  <a:lnTo>
                    <a:pt x="6027461" y="0"/>
                  </a:lnTo>
                  <a:lnTo>
                    <a:pt x="6027461" y="2136550"/>
                  </a:lnTo>
                  <a:lnTo>
                    <a:pt x="0" y="2136550"/>
                  </a:lnTo>
                  <a:close/>
                </a:path>
              </a:pathLst>
            </a:custGeom>
            <a:solidFill>
              <a:srgbClr val="FFFFFF"/>
            </a:solidFill>
          </p:spPr>
        </p:sp>
        <p:sp>
          <p:nvSpPr>
            <p:cNvPr id="4" name="TextBox 4"/>
            <p:cNvSpPr txBox="1"/>
            <p:nvPr/>
          </p:nvSpPr>
          <p:spPr>
            <a:xfrm>
              <a:off x="0" y="47625"/>
              <a:ext cx="6027461" cy="2088925"/>
            </a:xfrm>
            <a:prstGeom prst="rect">
              <a:avLst/>
            </a:prstGeom>
          </p:spPr>
          <p:txBody>
            <a:bodyPr lIns="50800" tIns="50800" rIns="50800" bIns="50800" rtlCol="0" anchor="ctr"/>
            <a:lstStyle/>
            <a:p>
              <a:pPr algn="ctr">
                <a:lnSpc>
                  <a:spcPts val="2620"/>
                </a:lnSpc>
              </a:pPr>
              <a:endParaRPr/>
            </a:p>
          </p:txBody>
        </p:sp>
      </p:grpSp>
      <p:grpSp>
        <p:nvGrpSpPr>
          <p:cNvPr id="5" name="Group 5"/>
          <p:cNvGrpSpPr/>
          <p:nvPr/>
        </p:nvGrpSpPr>
        <p:grpSpPr>
          <a:xfrm>
            <a:off x="3388660" y="2546118"/>
            <a:ext cx="2811061" cy="1023151"/>
            <a:chOff x="0" y="0"/>
            <a:chExt cx="1004577" cy="365639"/>
          </a:xfrm>
        </p:grpSpPr>
        <p:sp>
          <p:nvSpPr>
            <p:cNvPr id="6" name="Freeform 6"/>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111C4E"/>
            </a:solidFill>
          </p:spPr>
        </p:sp>
        <p:sp>
          <p:nvSpPr>
            <p:cNvPr id="7" name="TextBox 7"/>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8" name="Group 8"/>
          <p:cNvGrpSpPr/>
          <p:nvPr/>
        </p:nvGrpSpPr>
        <p:grpSpPr>
          <a:xfrm>
            <a:off x="6199721" y="2546118"/>
            <a:ext cx="2811061" cy="1023151"/>
            <a:chOff x="0" y="0"/>
            <a:chExt cx="1004577" cy="365639"/>
          </a:xfrm>
        </p:grpSpPr>
        <p:sp>
          <p:nvSpPr>
            <p:cNvPr id="9" name="Freeform 9"/>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03087"/>
            </a:solidFill>
          </p:spPr>
        </p:sp>
        <p:sp>
          <p:nvSpPr>
            <p:cNvPr id="10" name="TextBox 10"/>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11" name="Group 11"/>
          <p:cNvGrpSpPr/>
          <p:nvPr/>
        </p:nvGrpSpPr>
        <p:grpSpPr>
          <a:xfrm>
            <a:off x="9010782" y="2546118"/>
            <a:ext cx="2811061" cy="1023151"/>
            <a:chOff x="0" y="0"/>
            <a:chExt cx="1004577" cy="365639"/>
          </a:xfrm>
        </p:grpSpPr>
        <p:sp>
          <p:nvSpPr>
            <p:cNvPr id="12" name="Freeform 12"/>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0BFB3"/>
            </a:solidFill>
          </p:spPr>
        </p:sp>
        <p:sp>
          <p:nvSpPr>
            <p:cNvPr id="13" name="TextBox 13"/>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14" name="Group 14"/>
          <p:cNvGrpSpPr/>
          <p:nvPr/>
        </p:nvGrpSpPr>
        <p:grpSpPr>
          <a:xfrm>
            <a:off x="11821843" y="2546118"/>
            <a:ext cx="2811061" cy="1023151"/>
            <a:chOff x="0" y="0"/>
            <a:chExt cx="1004577" cy="365639"/>
          </a:xfrm>
        </p:grpSpPr>
        <p:sp>
          <p:nvSpPr>
            <p:cNvPr id="15" name="Freeform 15"/>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0A766"/>
            </a:solidFill>
          </p:spPr>
        </p:sp>
        <p:sp>
          <p:nvSpPr>
            <p:cNvPr id="16" name="TextBox 16"/>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17" name="Group 17"/>
          <p:cNvGrpSpPr/>
          <p:nvPr/>
        </p:nvGrpSpPr>
        <p:grpSpPr>
          <a:xfrm>
            <a:off x="14632903" y="2546118"/>
            <a:ext cx="2811061" cy="1023151"/>
            <a:chOff x="0" y="0"/>
            <a:chExt cx="1004577" cy="365639"/>
          </a:xfrm>
        </p:grpSpPr>
        <p:sp>
          <p:nvSpPr>
            <p:cNvPr id="18" name="Freeform 18"/>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0D6118"/>
            </a:solidFill>
          </p:spPr>
        </p:sp>
        <p:sp>
          <p:nvSpPr>
            <p:cNvPr id="19" name="TextBox 19"/>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20" name="Group 20"/>
          <p:cNvGrpSpPr/>
          <p:nvPr/>
        </p:nvGrpSpPr>
        <p:grpSpPr>
          <a:xfrm>
            <a:off x="577599" y="2546118"/>
            <a:ext cx="2811061" cy="1023151"/>
            <a:chOff x="0" y="0"/>
            <a:chExt cx="1004577" cy="365639"/>
          </a:xfrm>
        </p:grpSpPr>
        <p:sp>
          <p:nvSpPr>
            <p:cNvPr id="21" name="Freeform 21"/>
            <p:cNvSpPr/>
            <p:nvPr/>
          </p:nvSpPr>
          <p:spPr>
            <a:xfrm>
              <a:off x="0" y="0"/>
              <a:ext cx="1004577" cy="365639"/>
            </a:xfrm>
            <a:custGeom>
              <a:avLst/>
              <a:gdLst/>
              <a:ahLst/>
              <a:cxnLst/>
              <a:rect l="l" t="t" r="r" b="b"/>
              <a:pathLst>
                <a:path w="1004577" h="365639">
                  <a:moveTo>
                    <a:pt x="0" y="0"/>
                  </a:moveTo>
                  <a:lnTo>
                    <a:pt x="1004577" y="0"/>
                  </a:lnTo>
                  <a:lnTo>
                    <a:pt x="1004577" y="365639"/>
                  </a:lnTo>
                  <a:lnTo>
                    <a:pt x="0" y="365639"/>
                  </a:lnTo>
                  <a:close/>
                </a:path>
              </a:pathLst>
            </a:custGeom>
            <a:solidFill>
              <a:srgbClr val="653165"/>
            </a:solidFill>
          </p:spPr>
        </p:sp>
        <p:sp>
          <p:nvSpPr>
            <p:cNvPr id="22" name="TextBox 22"/>
            <p:cNvSpPr txBox="1"/>
            <p:nvPr/>
          </p:nvSpPr>
          <p:spPr>
            <a:xfrm>
              <a:off x="0" y="47625"/>
              <a:ext cx="1004577" cy="318014"/>
            </a:xfrm>
            <a:prstGeom prst="rect">
              <a:avLst/>
            </a:prstGeom>
          </p:spPr>
          <p:txBody>
            <a:bodyPr lIns="50800" tIns="50800" rIns="50800" bIns="50800" rtlCol="0" anchor="ctr"/>
            <a:lstStyle/>
            <a:p>
              <a:pPr algn="ctr">
                <a:lnSpc>
                  <a:spcPts val="2620"/>
                </a:lnSpc>
              </a:pPr>
              <a:endParaRPr/>
            </a:p>
          </p:txBody>
        </p:sp>
      </p:grpSp>
      <p:grpSp>
        <p:nvGrpSpPr>
          <p:cNvPr id="23" name="Group 23"/>
          <p:cNvGrpSpPr/>
          <p:nvPr/>
        </p:nvGrpSpPr>
        <p:grpSpPr>
          <a:xfrm>
            <a:off x="577599" y="5071846"/>
            <a:ext cx="16866366" cy="1478509"/>
            <a:chOff x="0" y="0"/>
            <a:chExt cx="6027461" cy="528368"/>
          </a:xfrm>
        </p:grpSpPr>
        <p:sp>
          <p:nvSpPr>
            <p:cNvPr id="24" name="Freeform 24"/>
            <p:cNvSpPr/>
            <p:nvPr/>
          </p:nvSpPr>
          <p:spPr>
            <a:xfrm>
              <a:off x="0" y="0"/>
              <a:ext cx="6027461" cy="528368"/>
            </a:xfrm>
            <a:custGeom>
              <a:avLst/>
              <a:gdLst/>
              <a:ahLst/>
              <a:cxnLst/>
              <a:rect l="l" t="t" r="r" b="b"/>
              <a:pathLst>
                <a:path w="6027461" h="528368">
                  <a:moveTo>
                    <a:pt x="0" y="0"/>
                  </a:moveTo>
                  <a:lnTo>
                    <a:pt x="6027461" y="0"/>
                  </a:lnTo>
                  <a:lnTo>
                    <a:pt x="6027461" y="528368"/>
                  </a:lnTo>
                  <a:lnTo>
                    <a:pt x="0" y="528368"/>
                  </a:lnTo>
                  <a:close/>
                </a:path>
              </a:pathLst>
            </a:custGeom>
            <a:solidFill>
              <a:srgbClr val="D0F0FF"/>
            </a:solidFill>
          </p:spPr>
        </p:sp>
        <p:sp>
          <p:nvSpPr>
            <p:cNvPr id="25" name="TextBox 25"/>
            <p:cNvSpPr txBox="1"/>
            <p:nvPr/>
          </p:nvSpPr>
          <p:spPr>
            <a:xfrm>
              <a:off x="0" y="47625"/>
              <a:ext cx="6027461" cy="480743"/>
            </a:xfrm>
            <a:prstGeom prst="rect">
              <a:avLst/>
            </a:prstGeom>
          </p:spPr>
          <p:txBody>
            <a:bodyPr lIns="50800" tIns="50800" rIns="50800" bIns="50800" rtlCol="0" anchor="ctr"/>
            <a:lstStyle/>
            <a:p>
              <a:pPr algn="ctr">
                <a:lnSpc>
                  <a:spcPts val="2620"/>
                </a:lnSpc>
              </a:pPr>
              <a:endParaRPr/>
            </a:p>
          </p:txBody>
        </p:sp>
      </p:grpSp>
      <p:grpSp>
        <p:nvGrpSpPr>
          <p:cNvPr id="26" name="Group 26"/>
          <p:cNvGrpSpPr/>
          <p:nvPr/>
        </p:nvGrpSpPr>
        <p:grpSpPr>
          <a:xfrm>
            <a:off x="577599" y="8069369"/>
            <a:ext cx="16866366" cy="1478509"/>
            <a:chOff x="0" y="0"/>
            <a:chExt cx="6027461" cy="528368"/>
          </a:xfrm>
        </p:grpSpPr>
        <p:sp>
          <p:nvSpPr>
            <p:cNvPr id="27" name="Freeform 27"/>
            <p:cNvSpPr/>
            <p:nvPr/>
          </p:nvSpPr>
          <p:spPr>
            <a:xfrm>
              <a:off x="0" y="0"/>
              <a:ext cx="6027461" cy="528368"/>
            </a:xfrm>
            <a:custGeom>
              <a:avLst/>
              <a:gdLst/>
              <a:ahLst/>
              <a:cxnLst/>
              <a:rect l="l" t="t" r="r" b="b"/>
              <a:pathLst>
                <a:path w="6027461" h="528368">
                  <a:moveTo>
                    <a:pt x="0" y="0"/>
                  </a:moveTo>
                  <a:lnTo>
                    <a:pt x="6027461" y="0"/>
                  </a:lnTo>
                  <a:lnTo>
                    <a:pt x="6027461" y="528368"/>
                  </a:lnTo>
                  <a:lnTo>
                    <a:pt x="0" y="528368"/>
                  </a:lnTo>
                  <a:close/>
                </a:path>
              </a:pathLst>
            </a:custGeom>
            <a:solidFill>
              <a:srgbClr val="D0F0FF"/>
            </a:solidFill>
          </p:spPr>
        </p:sp>
        <p:sp>
          <p:nvSpPr>
            <p:cNvPr id="28" name="TextBox 28"/>
            <p:cNvSpPr txBox="1"/>
            <p:nvPr/>
          </p:nvSpPr>
          <p:spPr>
            <a:xfrm>
              <a:off x="0" y="47625"/>
              <a:ext cx="6027461" cy="480743"/>
            </a:xfrm>
            <a:prstGeom prst="rect">
              <a:avLst/>
            </a:prstGeom>
          </p:spPr>
          <p:txBody>
            <a:bodyPr lIns="50800" tIns="50800" rIns="50800" bIns="50800" rtlCol="0" anchor="ctr"/>
            <a:lstStyle/>
            <a:p>
              <a:pPr algn="ctr">
                <a:lnSpc>
                  <a:spcPts val="2620"/>
                </a:lnSpc>
              </a:pPr>
              <a:endParaRPr/>
            </a:p>
          </p:txBody>
        </p:sp>
      </p:grpSp>
      <p:sp>
        <p:nvSpPr>
          <p:cNvPr id="29" name="AutoShape 29"/>
          <p:cNvSpPr/>
          <p:nvPr/>
        </p:nvSpPr>
        <p:spPr>
          <a:xfrm flipV="1">
            <a:off x="3402947" y="2546118"/>
            <a:ext cx="0" cy="7001760"/>
          </a:xfrm>
          <a:prstGeom prst="line">
            <a:avLst/>
          </a:prstGeom>
          <a:ln w="28575" cap="flat">
            <a:solidFill>
              <a:srgbClr val="111C4E"/>
            </a:solidFill>
            <a:prstDash val="solid"/>
            <a:headEnd type="none" w="sm" len="sm"/>
            <a:tailEnd type="none" w="sm" len="sm"/>
          </a:ln>
        </p:spPr>
      </p:sp>
      <p:sp>
        <p:nvSpPr>
          <p:cNvPr id="30" name="TextBox 30"/>
          <p:cNvSpPr txBox="1"/>
          <p:nvPr/>
        </p:nvSpPr>
        <p:spPr>
          <a:xfrm>
            <a:off x="1394707" y="2935603"/>
            <a:ext cx="1176844" cy="269304"/>
          </a:xfrm>
          <a:prstGeom prst="rect">
            <a:avLst/>
          </a:prstGeom>
        </p:spPr>
        <p:txBody>
          <a:bodyPr lIns="0" tIns="0" rIns="0" bIns="0" rtlCol="0" anchor="t">
            <a:spAutoFit/>
          </a:bodyPr>
          <a:lstStyle/>
          <a:p>
            <a:pPr marL="0" lvl="0" indent="0" algn="l">
              <a:lnSpc>
                <a:spcPts val="2113"/>
              </a:lnSpc>
              <a:spcBef>
                <a:spcPct val="0"/>
              </a:spcBef>
            </a:pPr>
            <a:r>
              <a:rPr lang="en-US" sz="2113" b="1" spc="-63" dirty="0">
                <a:solidFill>
                  <a:srgbClr val="FFFFFF"/>
                </a:solidFill>
                <a:latin typeface="Arial" panose="020B0604020202020204" pitchFamily="34" charset="0"/>
                <a:ea typeface="Montserrat 1"/>
                <a:cs typeface="Arial" panose="020B0604020202020204" pitchFamily="34" charset="0"/>
                <a:sym typeface="Montserrat 1"/>
              </a:rPr>
              <a:t>Channel</a:t>
            </a:r>
          </a:p>
        </p:txBody>
      </p:sp>
      <p:sp>
        <p:nvSpPr>
          <p:cNvPr id="31" name="TextBox 31"/>
          <p:cNvSpPr txBox="1"/>
          <p:nvPr/>
        </p:nvSpPr>
        <p:spPr>
          <a:xfrm>
            <a:off x="3887885" y="2802253"/>
            <a:ext cx="2052066" cy="548981"/>
          </a:xfrm>
          <a:prstGeom prst="rect">
            <a:avLst/>
          </a:prstGeom>
        </p:spPr>
        <p:txBody>
          <a:bodyPr lIns="0" tIns="0" rIns="0" bIns="0" rtlCol="0" anchor="t">
            <a:spAutoFit/>
          </a:bodyPr>
          <a:lstStyle/>
          <a:p>
            <a:pPr marL="0" lvl="0" indent="0" algn="ctr">
              <a:lnSpc>
                <a:spcPts val="2113"/>
              </a:lnSpc>
              <a:spcBef>
                <a:spcPct val="0"/>
              </a:spcBef>
            </a:pPr>
            <a:r>
              <a:rPr lang="en-US" sz="2113" b="1" spc="-63">
                <a:solidFill>
                  <a:srgbClr val="FFFFFF"/>
                </a:solidFill>
                <a:latin typeface="Arial" panose="020B0604020202020204" pitchFamily="34" charset="0"/>
                <a:ea typeface="Montserrat 1"/>
                <a:cs typeface="Arial" panose="020B0604020202020204" pitchFamily="34" charset="0"/>
                <a:sym typeface="Montserrat 1"/>
              </a:rPr>
              <a:t>Net Followers Gain/Loss</a:t>
            </a:r>
          </a:p>
        </p:txBody>
      </p:sp>
      <p:sp>
        <p:nvSpPr>
          <p:cNvPr id="32" name="TextBox 32"/>
          <p:cNvSpPr txBox="1"/>
          <p:nvPr/>
        </p:nvSpPr>
        <p:spPr>
          <a:xfrm>
            <a:off x="6902391" y="2935603"/>
            <a:ext cx="1405720" cy="269304"/>
          </a:xfrm>
          <a:prstGeom prst="rect">
            <a:avLst/>
          </a:prstGeom>
        </p:spPr>
        <p:txBody>
          <a:bodyPr lIns="0" tIns="0" rIns="0" bIns="0" rtlCol="0" anchor="t">
            <a:spAutoFit/>
          </a:bodyPr>
          <a:lstStyle/>
          <a:p>
            <a:pPr marL="0" lvl="0" indent="0" algn="l">
              <a:lnSpc>
                <a:spcPts val="2113"/>
              </a:lnSpc>
              <a:spcBef>
                <a:spcPct val="0"/>
              </a:spcBef>
            </a:pPr>
            <a:r>
              <a:rPr lang="en-US" sz="2113" b="1" spc="-63">
                <a:solidFill>
                  <a:srgbClr val="FFFFFF"/>
                </a:solidFill>
                <a:latin typeface="Arial" panose="020B0604020202020204" pitchFamily="34" charset="0"/>
                <a:ea typeface="Montserrat 1"/>
                <a:cs typeface="Arial" panose="020B0604020202020204" pitchFamily="34" charset="0"/>
                <a:sym typeface="Montserrat 1"/>
              </a:rPr>
              <a:t># of Posts</a:t>
            </a:r>
          </a:p>
        </p:txBody>
      </p:sp>
      <p:sp>
        <p:nvSpPr>
          <p:cNvPr id="33" name="TextBox 33"/>
          <p:cNvSpPr txBox="1"/>
          <p:nvPr/>
        </p:nvSpPr>
        <p:spPr>
          <a:xfrm>
            <a:off x="9370651" y="2802253"/>
            <a:ext cx="2091321" cy="269304"/>
          </a:xfrm>
          <a:prstGeom prst="rect">
            <a:avLst/>
          </a:prstGeom>
        </p:spPr>
        <p:txBody>
          <a:bodyPr lIns="0" tIns="0" rIns="0" bIns="0" rtlCol="0" anchor="t">
            <a:spAutoFit/>
          </a:bodyPr>
          <a:lstStyle/>
          <a:p>
            <a:pPr marL="0" lvl="0" indent="0" algn="ctr">
              <a:lnSpc>
                <a:spcPts val="2113"/>
              </a:lnSpc>
              <a:spcBef>
                <a:spcPct val="0"/>
              </a:spcBef>
            </a:pPr>
            <a:r>
              <a:rPr lang="en-US" sz="2113" b="1" spc="-63">
                <a:solidFill>
                  <a:srgbClr val="FFFFFF"/>
                </a:solidFill>
                <a:latin typeface="Arial" panose="020B0604020202020204" pitchFamily="34" charset="0"/>
                <a:ea typeface="Montserrat 1"/>
                <a:cs typeface="Arial" panose="020B0604020202020204" pitchFamily="34" charset="0"/>
                <a:sym typeface="Montserrat 1"/>
              </a:rPr>
              <a:t>Engagement rate</a:t>
            </a:r>
          </a:p>
        </p:txBody>
      </p:sp>
      <p:sp>
        <p:nvSpPr>
          <p:cNvPr id="34" name="TextBox 34"/>
          <p:cNvSpPr txBox="1"/>
          <p:nvPr/>
        </p:nvSpPr>
        <p:spPr>
          <a:xfrm>
            <a:off x="12526693" y="2935603"/>
            <a:ext cx="1303997" cy="269304"/>
          </a:xfrm>
          <a:prstGeom prst="rect">
            <a:avLst/>
          </a:prstGeom>
        </p:spPr>
        <p:txBody>
          <a:bodyPr lIns="0" tIns="0" rIns="0" bIns="0" rtlCol="0" anchor="t">
            <a:spAutoFit/>
          </a:bodyPr>
          <a:lstStyle/>
          <a:p>
            <a:pPr marL="0" lvl="0" indent="0" algn="l">
              <a:lnSpc>
                <a:spcPts val="2113"/>
              </a:lnSpc>
              <a:spcBef>
                <a:spcPct val="0"/>
              </a:spcBef>
            </a:pPr>
            <a:r>
              <a:rPr lang="en-US" sz="2113" b="1" spc="-63">
                <a:solidFill>
                  <a:srgbClr val="FFFFFF"/>
                </a:solidFill>
                <a:latin typeface="Arial" panose="020B0604020202020204" pitchFamily="34" charset="0"/>
                <a:ea typeface="Montserrat 1"/>
                <a:cs typeface="Arial" panose="020B0604020202020204" pitchFamily="34" charset="0"/>
                <a:sym typeface="Montserrat 1"/>
              </a:rPr>
              <a:t>Mentions</a:t>
            </a:r>
          </a:p>
        </p:txBody>
      </p:sp>
      <p:sp>
        <p:nvSpPr>
          <p:cNvPr id="35" name="TextBox 35"/>
          <p:cNvSpPr txBox="1"/>
          <p:nvPr/>
        </p:nvSpPr>
        <p:spPr>
          <a:xfrm>
            <a:off x="15550861" y="2935603"/>
            <a:ext cx="975145" cy="269304"/>
          </a:xfrm>
          <a:prstGeom prst="rect">
            <a:avLst/>
          </a:prstGeom>
        </p:spPr>
        <p:txBody>
          <a:bodyPr lIns="0" tIns="0" rIns="0" bIns="0" rtlCol="0" anchor="t">
            <a:spAutoFit/>
          </a:bodyPr>
          <a:lstStyle/>
          <a:p>
            <a:pPr marL="0" lvl="0" indent="0" algn="l">
              <a:lnSpc>
                <a:spcPts val="2113"/>
              </a:lnSpc>
              <a:spcBef>
                <a:spcPct val="0"/>
              </a:spcBef>
            </a:pPr>
            <a:r>
              <a:rPr lang="en-US" sz="2113" b="1" spc="-63">
                <a:solidFill>
                  <a:srgbClr val="FFFFFF"/>
                </a:solidFill>
                <a:latin typeface="Arial" panose="020B0604020202020204" pitchFamily="34" charset="0"/>
                <a:ea typeface="Montserrat 1"/>
                <a:cs typeface="Arial" panose="020B0604020202020204" pitchFamily="34" charset="0"/>
                <a:sym typeface="Montserrat 1"/>
              </a:rPr>
              <a:t>Reach</a:t>
            </a:r>
          </a:p>
        </p:txBody>
      </p:sp>
      <p:sp>
        <p:nvSpPr>
          <p:cNvPr id="36" name="TextBox 36"/>
          <p:cNvSpPr txBox="1"/>
          <p:nvPr/>
        </p:nvSpPr>
        <p:spPr>
          <a:xfrm>
            <a:off x="1242123" y="4198467"/>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a:solidFill>
                  <a:srgbClr val="111C4E"/>
                </a:solidFill>
                <a:latin typeface="Arial" panose="020B0604020202020204" pitchFamily="34" charset="0"/>
                <a:ea typeface="Montserrat 1"/>
                <a:cs typeface="Arial" panose="020B0604020202020204" pitchFamily="34" charset="0"/>
                <a:sym typeface="Montserrat 1"/>
              </a:rPr>
              <a:t>Instagram</a:t>
            </a:r>
          </a:p>
        </p:txBody>
      </p:sp>
      <p:sp>
        <p:nvSpPr>
          <p:cNvPr id="37" name="TextBox 37"/>
          <p:cNvSpPr txBox="1"/>
          <p:nvPr/>
        </p:nvSpPr>
        <p:spPr>
          <a:xfrm>
            <a:off x="1242123" y="5757098"/>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a:solidFill>
                  <a:srgbClr val="111C4E"/>
                </a:solidFill>
                <a:latin typeface="Arial" panose="020B0604020202020204" pitchFamily="34" charset="0"/>
                <a:ea typeface="Montserrat 1"/>
                <a:cs typeface="Arial" panose="020B0604020202020204" pitchFamily="34" charset="0"/>
                <a:sym typeface="Montserrat 1"/>
              </a:rPr>
              <a:t>Facebook</a:t>
            </a:r>
          </a:p>
        </p:txBody>
      </p:sp>
      <p:sp>
        <p:nvSpPr>
          <p:cNvPr id="38" name="TextBox 38"/>
          <p:cNvSpPr txBox="1"/>
          <p:nvPr/>
        </p:nvSpPr>
        <p:spPr>
          <a:xfrm>
            <a:off x="1242123" y="7187771"/>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a:solidFill>
                  <a:srgbClr val="111C4E"/>
                </a:solidFill>
                <a:latin typeface="Arial" panose="020B0604020202020204" pitchFamily="34" charset="0"/>
                <a:ea typeface="Montserrat 1"/>
                <a:cs typeface="Arial" panose="020B0604020202020204" pitchFamily="34" charset="0"/>
                <a:sym typeface="Montserrat 1"/>
              </a:rPr>
              <a:t>LinkedIn</a:t>
            </a:r>
          </a:p>
        </p:txBody>
      </p:sp>
      <p:sp>
        <p:nvSpPr>
          <p:cNvPr id="39" name="TextBox 39"/>
          <p:cNvSpPr txBox="1"/>
          <p:nvPr/>
        </p:nvSpPr>
        <p:spPr>
          <a:xfrm>
            <a:off x="1242123" y="8686533"/>
            <a:ext cx="1482012" cy="269304"/>
          </a:xfrm>
          <a:prstGeom prst="rect">
            <a:avLst/>
          </a:prstGeom>
        </p:spPr>
        <p:txBody>
          <a:bodyPr lIns="0" tIns="0" rIns="0" bIns="0" rtlCol="0" anchor="t">
            <a:spAutoFit/>
          </a:bodyPr>
          <a:lstStyle/>
          <a:p>
            <a:pPr marL="0" lvl="0" indent="0" algn="l">
              <a:lnSpc>
                <a:spcPts val="2113"/>
              </a:lnSpc>
              <a:spcBef>
                <a:spcPct val="0"/>
              </a:spcBef>
            </a:pPr>
            <a:r>
              <a:rPr lang="en-US" sz="2113" b="1" spc="-63">
                <a:solidFill>
                  <a:srgbClr val="111C4E"/>
                </a:solidFill>
                <a:latin typeface="Arial" panose="020B0604020202020204" pitchFamily="34" charset="0"/>
                <a:ea typeface="Montserrat 1"/>
                <a:cs typeface="Arial" panose="020B0604020202020204" pitchFamily="34" charset="0"/>
                <a:sym typeface="Montserrat 1"/>
              </a:rPr>
              <a:t>TikTok</a:t>
            </a:r>
          </a:p>
        </p:txBody>
      </p:sp>
      <p:sp>
        <p:nvSpPr>
          <p:cNvPr id="40" name="TextBox 40"/>
          <p:cNvSpPr txBox="1"/>
          <p:nvPr/>
        </p:nvSpPr>
        <p:spPr>
          <a:xfrm>
            <a:off x="577599" y="627698"/>
            <a:ext cx="12406960" cy="944880"/>
          </a:xfrm>
          <a:prstGeom prst="rect">
            <a:avLst/>
          </a:prstGeom>
        </p:spPr>
        <p:txBody>
          <a:bodyPr lIns="0" tIns="0" rIns="0" bIns="0" rtlCol="0" anchor="t">
            <a:spAutoFit/>
          </a:bodyPr>
          <a:lstStyle/>
          <a:p>
            <a:pPr marL="0" lvl="0" indent="0" algn="l">
              <a:lnSpc>
                <a:spcPts val="7199"/>
              </a:lnSpc>
              <a:spcBef>
                <a:spcPct val="0"/>
              </a:spcBef>
            </a:pPr>
            <a:r>
              <a:rPr lang="en-US" sz="7199" spc="-215">
                <a:solidFill>
                  <a:srgbClr val="FFFFFF"/>
                </a:solidFill>
                <a:latin typeface="Montserrat 1"/>
                <a:ea typeface="Montserrat 1"/>
                <a:cs typeface="Montserrat 1"/>
                <a:sym typeface="Montserrat 1"/>
              </a:rPr>
              <a:t>Progress Update</a:t>
            </a:r>
          </a:p>
        </p:txBody>
      </p:sp>
      <p:sp>
        <p:nvSpPr>
          <p:cNvPr id="41" name="TextBox 41"/>
          <p:cNvSpPr txBox="1"/>
          <p:nvPr/>
        </p:nvSpPr>
        <p:spPr>
          <a:xfrm>
            <a:off x="560313" y="1648777"/>
            <a:ext cx="13465302" cy="489702"/>
          </a:xfrm>
          <a:prstGeom prst="rect">
            <a:avLst/>
          </a:prstGeom>
        </p:spPr>
        <p:txBody>
          <a:bodyPr lIns="0" tIns="0" rIns="0" bIns="0" rtlCol="0" anchor="t">
            <a:spAutoFit/>
          </a:bodyPr>
          <a:lstStyle/>
          <a:p>
            <a:pPr marL="0" lvl="0" indent="0" algn="l">
              <a:lnSpc>
                <a:spcPts val="3754"/>
              </a:lnSpc>
              <a:spcBef>
                <a:spcPct val="0"/>
              </a:spcBef>
            </a:pPr>
            <a:r>
              <a:rPr lang="en-US" sz="3754" spc="-112" dirty="0">
                <a:solidFill>
                  <a:srgbClr val="FFFFFF"/>
                </a:solidFill>
                <a:latin typeface="Arial" panose="020B0604020202020204" pitchFamily="34" charset="0"/>
                <a:ea typeface="Montserrat 4"/>
                <a:cs typeface="Arial" panose="020B0604020202020204" pitchFamily="34" charset="0"/>
                <a:sym typeface="Montserrat 4"/>
              </a:rPr>
              <a:t>Date range:</a:t>
            </a:r>
          </a:p>
        </p:txBody>
      </p:sp>
      <p:grpSp>
        <p:nvGrpSpPr>
          <p:cNvPr id="42" name="Group 42"/>
          <p:cNvGrpSpPr/>
          <p:nvPr/>
        </p:nvGrpSpPr>
        <p:grpSpPr>
          <a:xfrm>
            <a:off x="577599" y="2546118"/>
            <a:ext cx="16880653" cy="7001760"/>
            <a:chOff x="0" y="0"/>
            <a:chExt cx="22507538" cy="9335679"/>
          </a:xfrm>
        </p:grpSpPr>
        <p:sp>
          <p:nvSpPr>
            <p:cNvPr id="43" name="AutoShape 43"/>
            <p:cNvSpPr/>
            <p:nvPr/>
          </p:nvSpPr>
          <p:spPr>
            <a:xfrm flipV="1">
              <a:off x="19050" y="0"/>
              <a:ext cx="0" cy="9335679"/>
            </a:xfrm>
            <a:prstGeom prst="line">
              <a:avLst/>
            </a:prstGeom>
            <a:ln w="38100" cap="flat">
              <a:solidFill>
                <a:srgbClr val="111C4E"/>
              </a:solidFill>
              <a:prstDash val="solid"/>
              <a:headEnd type="none" w="sm" len="sm"/>
              <a:tailEnd type="none" w="sm" len="sm"/>
            </a:ln>
          </p:spPr>
        </p:sp>
        <p:sp>
          <p:nvSpPr>
            <p:cNvPr id="44" name="AutoShape 44"/>
            <p:cNvSpPr/>
            <p:nvPr/>
          </p:nvSpPr>
          <p:spPr>
            <a:xfrm flipV="1">
              <a:off x="22488488" y="0"/>
              <a:ext cx="0" cy="9335679"/>
            </a:xfrm>
            <a:prstGeom prst="line">
              <a:avLst/>
            </a:prstGeom>
            <a:ln w="38100" cap="flat">
              <a:solidFill>
                <a:srgbClr val="111C4E"/>
              </a:solidFill>
              <a:prstDash val="solid"/>
              <a:headEnd type="none" w="sm" len="sm"/>
              <a:tailEnd type="none" w="sm" len="sm"/>
            </a:ln>
          </p:spPr>
        </p:sp>
      </p:grpSp>
      <p:grpSp>
        <p:nvGrpSpPr>
          <p:cNvPr id="45" name="Group 45"/>
          <p:cNvGrpSpPr/>
          <p:nvPr/>
        </p:nvGrpSpPr>
        <p:grpSpPr>
          <a:xfrm>
            <a:off x="577599" y="2531830"/>
            <a:ext cx="16880653" cy="7016047"/>
            <a:chOff x="0" y="0"/>
            <a:chExt cx="22507538" cy="9354729"/>
          </a:xfrm>
        </p:grpSpPr>
        <p:sp>
          <p:nvSpPr>
            <p:cNvPr id="46" name="AutoShape 46"/>
            <p:cNvSpPr/>
            <p:nvPr/>
          </p:nvSpPr>
          <p:spPr>
            <a:xfrm flipH="1" flipV="1">
              <a:off x="34524" y="9335679"/>
              <a:ext cx="22473014" cy="0"/>
            </a:xfrm>
            <a:prstGeom prst="line">
              <a:avLst/>
            </a:prstGeom>
            <a:ln w="38100" cap="flat">
              <a:solidFill>
                <a:srgbClr val="111C4E"/>
              </a:solidFill>
              <a:prstDash val="solid"/>
              <a:headEnd type="none" w="sm" len="sm"/>
              <a:tailEnd type="none" w="sm" len="sm"/>
            </a:ln>
          </p:spPr>
        </p:sp>
        <p:sp>
          <p:nvSpPr>
            <p:cNvPr id="47" name="AutoShape 47"/>
            <p:cNvSpPr/>
            <p:nvPr/>
          </p:nvSpPr>
          <p:spPr>
            <a:xfrm flipH="1" flipV="1">
              <a:off x="0" y="19050"/>
              <a:ext cx="22507538" cy="0"/>
            </a:xfrm>
            <a:prstGeom prst="line">
              <a:avLst/>
            </a:prstGeom>
            <a:ln w="38100" cap="flat">
              <a:solidFill>
                <a:srgbClr val="111C4E"/>
              </a:solidFill>
              <a:prstDash val="solid"/>
              <a:headEnd type="none" w="sm" len="sm"/>
              <a:tailEnd type="none" w="sm" len="sm"/>
            </a:ln>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577599" y="914399"/>
            <a:ext cx="16338798" cy="1849755"/>
          </a:xfrm>
          <a:prstGeom prst="rect">
            <a:avLst/>
          </a:prstGeom>
        </p:spPr>
        <p:txBody>
          <a:bodyPr wrap="square" lIns="0" tIns="0" rIns="0" bIns="0" rtlCol="0" anchor="t">
            <a:spAutoFit/>
          </a:bodyPr>
          <a:lstStyle/>
          <a:p>
            <a:pPr algn="l">
              <a:lnSpc>
                <a:spcPts val="7199"/>
              </a:lnSpc>
            </a:pPr>
            <a:r>
              <a:rPr lang="en-US" sz="7199" spc="-215" dirty="0">
                <a:solidFill>
                  <a:srgbClr val="FFFFFF"/>
                </a:solidFill>
                <a:latin typeface="Montserrat 1"/>
                <a:ea typeface="Montserrat 1"/>
                <a:cs typeface="Montserrat 1"/>
                <a:sym typeface="Montserrat 1"/>
              </a:rPr>
              <a:t>What should we </a:t>
            </a:r>
            <a:r>
              <a:rPr lang="en-US" sz="7199" spc="-215" dirty="0">
                <a:solidFill>
                  <a:srgbClr val="D0F0FF"/>
                </a:solidFill>
                <a:latin typeface="Montserrat 1"/>
                <a:ea typeface="Montserrat 1"/>
                <a:cs typeface="Montserrat 1"/>
                <a:sym typeface="Montserrat 1"/>
              </a:rPr>
              <a:t>continue</a:t>
            </a:r>
            <a:r>
              <a:rPr lang="en-US" sz="7199" spc="-215" dirty="0">
                <a:solidFill>
                  <a:srgbClr val="FFFFFF"/>
                </a:solidFill>
                <a:latin typeface="Montserrat 1"/>
                <a:ea typeface="Montserrat 1"/>
                <a:cs typeface="Montserrat 1"/>
                <a:sym typeface="Montserrat 1"/>
              </a:rPr>
              <a:t> doing?</a:t>
            </a:r>
          </a:p>
          <a:p>
            <a:pPr marL="0" lvl="0" indent="0" algn="l">
              <a:lnSpc>
                <a:spcPts val="7199"/>
              </a:lnSpc>
              <a:spcBef>
                <a:spcPct val="0"/>
              </a:spcBef>
            </a:pPr>
            <a:endParaRPr lang="en-US" sz="7199" spc="-215" dirty="0">
              <a:solidFill>
                <a:srgbClr val="FFFFFF"/>
              </a:solidFill>
              <a:latin typeface="Montserrat 1"/>
              <a:ea typeface="Montserrat 1"/>
              <a:cs typeface="Montserrat 1"/>
              <a:sym typeface="Montserrat 1"/>
            </a:endParaRPr>
          </a:p>
        </p:txBody>
      </p:sp>
      <p:grpSp>
        <p:nvGrpSpPr>
          <p:cNvPr id="3" name="Group 3"/>
          <p:cNvGrpSpPr/>
          <p:nvPr/>
        </p:nvGrpSpPr>
        <p:grpSpPr>
          <a:xfrm>
            <a:off x="577599" y="2410210"/>
            <a:ext cx="17132803" cy="1041881"/>
            <a:chOff x="0" y="0"/>
            <a:chExt cx="4512343" cy="274405"/>
          </a:xfrm>
        </p:grpSpPr>
        <p:sp>
          <p:nvSpPr>
            <p:cNvPr id="4" name="Freeform 4"/>
            <p:cNvSpPr/>
            <p:nvPr/>
          </p:nvSpPr>
          <p:spPr>
            <a:xfrm>
              <a:off x="0" y="0"/>
              <a:ext cx="4512343" cy="274405"/>
            </a:xfrm>
            <a:custGeom>
              <a:avLst/>
              <a:gdLst/>
              <a:ahLst/>
              <a:cxnLst/>
              <a:rect l="l" t="t" r="r" b="b"/>
              <a:pathLst>
                <a:path w="4512343" h="274405">
                  <a:moveTo>
                    <a:pt x="0" y="0"/>
                  </a:moveTo>
                  <a:lnTo>
                    <a:pt x="4512343" y="0"/>
                  </a:lnTo>
                  <a:lnTo>
                    <a:pt x="4512343" y="274405"/>
                  </a:lnTo>
                  <a:lnTo>
                    <a:pt x="0" y="274405"/>
                  </a:lnTo>
                  <a:close/>
                </a:path>
              </a:pathLst>
            </a:custGeom>
            <a:solidFill>
              <a:srgbClr val="111C4E"/>
            </a:solidFill>
          </p:spPr>
        </p:sp>
        <p:sp>
          <p:nvSpPr>
            <p:cNvPr id="5" name="TextBox 5"/>
            <p:cNvSpPr txBox="1"/>
            <p:nvPr/>
          </p:nvSpPr>
          <p:spPr>
            <a:xfrm>
              <a:off x="0" y="28575"/>
              <a:ext cx="4512343" cy="245830"/>
            </a:xfrm>
            <a:prstGeom prst="rect">
              <a:avLst/>
            </a:prstGeom>
          </p:spPr>
          <p:txBody>
            <a:bodyPr lIns="50800" tIns="50800" rIns="50800" bIns="50800" rtlCol="0" anchor="ctr"/>
            <a:lstStyle/>
            <a:p>
              <a:pPr algn="ctr">
                <a:lnSpc>
                  <a:spcPts val="1830"/>
                </a:lnSpc>
              </a:pPr>
              <a:endParaRPr/>
            </a:p>
          </p:txBody>
        </p:sp>
      </p:grpSp>
      <p:grpSp>
        <p:nvGrpSpPr>
          <p:cNvPr id="6" name="Group 6"/>
          <p:cNvGrpSpPr/>
          <p:nvPr/>
        </p:nvGrpSpPr>
        <p:grpSpPr>
          <a:xfrm>
            <a:off x="577599" y="3452091"/>
            <a:ext cx="17132803" cy="1435669"/>
            <a:chOff x="0" y="0"/>
            <a:chExt cx="4512343" cy="378118"/>
          </a:xfrm>
        </p:grpSpPr>
        <p:sp>
          <p:nvSpPr>
            <p:cNvPr id="7" name="Freeform 7"/>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8" name="TextBox 8"/>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9" name="Group 9"/>
          <p:cNvGrpSpPr/>
          <p:nvPr/>
        </p:nvGrpSpPr>
        <p:grpSpPr>
          <a:xfrm>
            <a:off x="577599" y="4887760"/>
            <a:ext cx="17132803" cy="1435669"/>
            <a:chOff x="0" y="0"/>
            <a:chExt cx="4512343" cy="378118"/>
          </a:xfrm>
        </p:grpSpPr>
        <p:sp>
          <p:nvSpPr>
            <p:cNvPr id="10" name="Freeform 10"/>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8DDBFF"/>
            </a:solidFill>
          </p:spPr>
        </p:sp>
        <p:sp>
          <p:nvSpPr>
            <p:cNvPr id="11" name="TextBox 11"/>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2" name="Group 12"/>
          <p:cNvGrpSpPr/>
          <p:nvPr/>
        </p:nvGrpSpPr>
        <p:grpSpPr>
          <a:xfrm>
            <a:off x="577599" y="6323429"/>
            <a:ext cx="17132803" cy="1435669"/>
            <a:chOff x="0" y="0"/>
            <a:chExt cx="4512343" cy="378118"/>
          </a:xfrm>
        </p:grpSpPr>
        <p:sp>
          <p:nvSpPr>
            <p:cNvPr id="13" name="Freeform 13"/>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14" name="TextBox 14"/>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5" name="Group 15"/>
          <p:cNvGrpSpPr/>
          <p:nvPr/>
        </p:nvGrpSpPr>
        <p:grpSpPr>
          <a:xfrm>
            <a:off x="577599" y="7759097"/>
            <a:ext cx="17132803" cy="1887974"/>
            <a:chOff x="0" y="0"/>
            <a:chExt cx="4512343" cy="497244"/>
          </a:xfrm>
        </p:grpSpPr>
        <p:sp>
          <p:nvSpPr>
            <p:cNvPr id="16" name="Freeform 16"/>
            <p:cNvSpPr/>
            <p:nvPr/>
          </p:nvSpPr>
          <p:spPr>
            <a:xfrm>
              <a:off x="0" y="0"/>
              <a:ext cx="4512343" cy="497244"/>
            </a:xfrm>
            <a:custGeom>
              <a:avLst/>
              <a:gdLst/>
              <a:ahLst/>
              <a:cxnLst/>
              <a:rect l="l" t="t" r="r" b="b"/>
              <a:pathLst>
                <a:path w="4512343" h="497244">
                  <a:moveTo>
                    <a:pt x="0" y="0"/>
                  </a:moveTo>
                  <a:lnTo>
                    <a:pt x="4512343" y="0"/>
                  </a:lnTo>
                  <a:lnTo>
                    <a:pt x="4512343" y="497244"/>
                  </a:lnTo>
                  <a:lnTo>
                    <a:pt x="0" y="497244"/>
                  </a:lnTo>
                  <a:close/>
                </a:path>
              </a:pathLst>
            </a:custGeom>
            <a:solidFill>
              <a:srgbClr val="8DDBFF"/>
            </a:solidFill>
          </p:spPr>
        </p:sp>
        <p:sp>
          <p:nvSpPr>
            <p:cNvPr id="17" name="TextBox 17"/>
            <p:cNvSpPr txBox="1"/>
            <p:nvPr/>
          </p:nvSpPr>
          <p:spPr>
            <a:xfrm>
              <a:off x="0" y="28575"/>
              <a:ext cx="4512343" cy="468669"/>
            </a:xfrm>
            <a:prstGeom prst="rect">
              <a:avLst/>
            </a:prstGeom>
          </p:spPr>
          <p:txBody>
            <a:bodyPr lIns="50800" tIns="50800" rIns="50800" bIns="50800" rtlCol="0" anchor="ctr"/>
            <a:lstStyle/>
            <a:p>
              <a:pPr algn="ctr">
                <a:lnSpc>
                  <a:spcPts val="1830"/>
                </a:lnSpc>
              </a:pPr>
              <a:endParaRPr/>
            </a:p>
          </p:txBody>
        </p:sp>
      </p:grpSp>
      <p:sp>
        <p:nvSpPr>
          <p:cNvPr id="18" name="TextBox 18"/>
          <p:cNvSpPr txBox="1"/>
          <p:nvPr/>
        </p:nvSpPr>
        <p:spPr>
          <a:xfrm>
            <a:off x="1130332" y="2761187"/>
            <a:ext cx="3610368" cy="397078"/>
          </a:xfrm>
          <a:prstGeom prst="rect">
            <a:avLst/>
          </a:prstGeom>
        </p:spPr>
        <p:txBody>
          <a:bodyPr lIns="0" tIns="0" rIns="0" bIns="0" rtlCol="0" anchor="t">
            <a:spAutoFit/>
          </a:bodyPr>
          <a:lstStyle/>
          <a:p>
            <a:pPr marL="0" lvl="0" indent="0" algn="l">
              <a:lnSpc>
                <a:spcPts val="2996"/>
              </a:lnSpc>
              <a:spcBef>
                <a:spcPct val="0"/>
              </a:spcBef>
            </a:pPr>
            <a:r>
              <a:rPr lang="en-US" sz="2996" b="1" spc="-89">
                <a:solidFill>
                  <a:srgbClr val="FFFFFF"/>
                </a:solidFill>
                <a:latin typeface="Arial" panose="020B0604020202020204" pitchFamily="34" charset="0"/>
                <a:ea typeface="Montserrat 1"/>
                <a:cs typeface="Arial" panose="020B0604020202020204" pitchFamily="34" charset="0"/>
                <a:sym typeface="Montserrat 1"/>
              </a:rPr>
              <a:t>[Social Network]</a:t>
            </a:r>
          </a:p>
        </p:txBody>
      </p:sp>
      <p:sp>
        <p:nvSpPr>
          <p:cNvPr id="19" name="TextBox 19"/>
          <p:cNvSpPr txBox="1"/>
          <p:nvPr/>
        </p:nvSpPr>
        <p:spPr>
          <a:xfrm>
            <a:off x="9430403" y="2761187"/>
            <a:ext cx="3530934" cy="397078"/>
          </a:xfrm>
          <a:prstGeom prst="rect">
            <a:avLst/>
          </a:prstGeom>
        </p:spPr>
        <p:txBody>
          <a:bodyPr lIns="0" tIns="0" rIns="0" bIns="0" rtlCol="0" anchor="t">
            <a:spAutoFit/>
          </a:bodyPr>
          <a:lstStyle/>
          <a:p>
            <a:pPr marL="0" lvl="0" indent="0" algn="l">
              <a:lnSpc>
                <a:spcPts val="2996"/>
              </a:lnSpc>
              <a:spcBef>
                <a:spcPct val="0"/>
              </a:spcBef>
            </a:pPr>
            <a:r>
              <a:rPr lang="en-US" sz="2996" b="1" spc="-89" dirty="0">
                <a:solidFill>
                  <a:srgbClr val="FFFFFF"/>
                </a:solidFill>
                <a:latin typeface="Arial" panose="020B0604020202020204" pitchFamily="34" charset="0"/>
                <a:ea typeface="Montserrat 1"/>
                <a:cs typeface="Arial" panose="020B0604020202020204" pitchFamily="34" charset="0"/>
                <a:sym typeface="Montserrat 1"/>
              </a:rPr>
              <a:t>[Social Network]</a:t>
            </a:r>
          </a:p>
        </p:txBody>
      </p:sp>
      <p:sp>
        <p:nvSpPr>
          <p:cNvPr id="20" name="AutoShape 20"/>
          <p:cNvSpPr/>
          <p:nvPr/>
        </p:nvSpPr>
        <p:spPr>
          <a:xfrm flipV="1">
            <a:off x="8876723" y="2410210"/>
            <a:ext cx="0" cy="7236861"/>
          </a:xfrm>
          <a:prstGeom prst="line">
            <a:avLst/>
          </a:prstGeom>
          <a:ln w="38100" cap="flat">
            <a:solidFill>
              <a:srgbClr val="111C4E"/>
            </a:solidFill>
            <a:prstDash val="solid"/>
            <a:headEnd type="none" w="sm" len="sm"/>
            <a:tailEnd type="none" w="sm" len="sm"/>
          </a:ln>
        </p:spPr>
      </p:sp>
      <p:sp>
        <p:nvSpPr>
          <p:cNvPr id="21" name="TextBox 21"/>
          <p:cNvSpPr txBox="1"/>
          <p:nvPr/>
        </p:nvSpPr>
        <p:spPr>
          <a:xfrm>
            <a:off x="1130332" y="3821743"/>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2" name="TextBox 22"/>
          <p:cNvSpPr txBox="1"/>
          <p:nvPr/>
        </p:nvSpPr>
        <p:spPr>
          <a:xfrm>
            <a:off x="1130332" y="5240185"/>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Why is it working:</a:t>
            </a:r>
          </a:p>
        </p:txBody>
      </p:sp>
      <p:sp>
        <p:nvSpPr>
          <p:cNvPr id="23" name="TextBox 23"/>
          <p:cNvSpPr txBox="1"/>
          <p:nvPr/>
        </p:nvSpPr>
        <p:spPr>
          <a:xfrm>
            <a:off x="1130332" y="6708671"/>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Action Items:</a:t>
            </a:r>
          </a:p>
        </p:txBody>
      </p:sp>
      <p:sp>
        <p:nvSpPr>
          <p:cNvPr id="24" name="TextBox 24"/>
          <p:cNvSpPr txBox="1"/>
          <p:nvPr/>
        </p:nvSpPr>
        <p:spPr>
          <a:xfrm>
            <a:off x="9430403" y="3821743"/>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5" name="TextBox 25"/>
          <p:cNvSpPr txBox="1"/>
          <p:nvPr/>
        </p:nvSpPr>
        <p:spPr>
          <a:xfrm>
            <a:off x="9430403" y="5240185"/>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Why is it working:</a:t>
            </a:r>
          </a:p>
        </p:txBody>
      </p:sp>
      <p:sp>
        <p:nvSpPr>
          <p:cNvPr id="26" name="TextBox 26"/>
          <p:cNvSpPr txBox="1"/>
          <p:nvPr/>
        </p:nvSpPr>
        <p:spPr>
          <a:xfrm>
            <a:off x="9430403" y="6708671"/>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Action Items:</a:t>
            </a:r>
          </a:p>
        </p:txBody>
      </p:sp>
      <p:grpSp>
        <p:nvGrpSpPr>
          <p:cNvPr id="27" name="Group 27"/>
          <p:cNvGrpSpPr/>
          <p:nvPr/>
        </p:nvGrpSpPr>
        <p:grpSpPr>
          <a:xfrm>
            <a:off x="577599" y="2424959"/>
            <a:ext cx="17132803" cy="7227719"/>
            <a:chOff x="0" y="0"/>
            <a:chExt cx="22843737" cy="9636958"/>
          </a:xfrm>
        </p:grpSpPr>
        <p:sp>
          <p:nvSpPr>
            <p:cNvPr id="28" name="AutoShape 28"/>
            <p:cNvSpPr/>
            <p:nvPr/>
          </p:nvSpPr>
          <p:spPr>
            <a:xfrm flipV="1">
              <a:off x="19335" y="0"/>
              <a:ext cx="0" cy="9636958"/>
            </a:xfrm>
            <a:prstGeom prst="line">
              <a:avLst/>
            </a:prstGeom>
            <a:ln w="38669" cap="flat">
              <a:solidFill>
                <a:srgbClr val="111C4E"/>
              </a:solidFill>
              <a:prstDash val="solid"/>
              <a:headEnd type="none" w="sm" len="sm"/>
              <a:tailEnd type="none" w="sm" len="sm"/>
            </a:ln>
          </p:spPr>
        </p:sp>
        <p:sp>
          <p:nvSpPr>
            <p:cNvPr id="29" name="AutoShape 29"/>
            <p:cNvSpPr/>
            <p:nvPr/>
          </p:nvSpPr>
          <p:spPr>
            <a:xfrm flipV="1">
              <a:off x="22824402" y="0"/>
              <a:ext cx="0" cy="9636958"/>
            </a:xfrm>
            <a:prstGeom prst="line">
              <a:avLst/>
            </a:prstGeom>
            <a:ln w="38669" cap="flat">
              <a:solidFill>
                <a:srgbClr val="111C4E"/>
              </a:solidFill>
              <a:prstDash val="solid"/>
              <a:headEnd type="none" w="sm" len="sm"/>
              <a:tailEnd type="none" w="sm" len="sm"/>
            </a:ln>
          </p:spPr>
        </p:sp>
      </p:grpSp>
      <p:grpSp>
        <p:nvGrpSpPr>
          <p:cNvPr id="30" name="Group 30"/>
          <p:cNvGrpSpPr/>
          <p:nvPr/>
        </p:nvGrpSpPr>
        <p:grpSpPr>
          <a:xfrm>
            <a:off x="577599" y="2410210"/>
            <a:ext cx="17132803" cy="7241972"/>
            <a:chOff x="0" y="0"/>
            <a:chExt cx="22843737" cy="9655963"/>
          </a:xfrm>
        </p:grpSpPr>
        <p:sp>
          <p:nvSpPr>
            <p:cNvPr id="31" name="AutoShape 31"/>
            <p:cNvSpPr/>
            <p:nvPr/>
          </p:nvSpPr>
          <p:spPr>
            <a:xfrm flipH="1" flipV="1">
              <a:off x="35040" y="9636628"/>
              <a:ext cx="22808697" cy="0"/>
            </a:xfrm>
            <a:prstGeom prst="line">
              <a:avLst/>
            </a:prstGeom>
            <a:ln w="38669" cap="flat">
              <a:solidFill>
                <a:srgbClr val="111C4E"/>
              </a:solidFill>
              <a:prstDash val="solid"/>
              <a:headEnd type="none" w="sm" len="sm"/>
              <a:tailEnd type="none" w="sm" len="sm"/>
            </a:ln>
          </p:spPr>
        </p:sp>
        <p:sp>
          <p:nvSpPr>
            <p:cNvPr id="32" name="AutoShape 32"/>
            <p:cNvSpPr/>
            <p:nvPr/>
          </p:nvSpPr>
          <p:spPr>
            <a:xfrm flipH="1" flipV="1">
              <a:off x="0" y="19335"/>
              <a:ext cx="22843737" cy="0"/>
            </a:xfrm>
            <a:prstGeom prst="line">
              <a:avLst/>
            </a:prstGeom>
            <a:ln w="38669" cap="flat">
              <a:solidFill>
                <a:srgbClr val="111C4E"/>
              </a:solidFill>
              <a:prstDash val="solid"/>
              <a:headEnd type="none" w="sm" len="sm"/>
              <a:tailEnd type="none" w="sm" len="sm"/>
            </a:ln>
          </p:spPr>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577599" y="914399"/>
            <a:ext cx="15460835" cy="1849755"/>
          </a:xfrm>
          <a:prstGeom prst="rect">
            <a:avLst/>
          </a:prstGeom>
        </p:spPr>
        <p:txBody>
          <a:bodyPr lIns="0" tIns="0" rIns="0" bIns="0" rtlCol="0" anchor="t">
            <a:spAutoFit/>
          </a:bodyPr>
          <a:lstStyle/>
          <a:p>
            <a:pPr algn="l">
              <a:lnSpc>
                <a:spcPts val="7199"/>
              </a:lnSpc>
            </a:pPr>
            <a:r>
              <a:rPr lang="en-US" sz="7199" spc="-215">
                <a:solidFill>
                  <a:srgbClr val="FFFFFF"/>
                </a:solidFill>
                <a:latin typeface="Montserrat 1"/>
                <a:ea typeface="Montserrat 1"/>
                <a:cs typeface="Montserrat 1"/>
                <a:sym typeface="Montserrat 1"/>
              </a:rPr>
              <a:t>What should we </a:t>
            </a:r>
            <a:r>
              <a:rPr lang="en-US" sz="7199" spc="-215">
                <a:solidFill>
                  <a:srgbClr val="D0F0FF"/>
                </a:solidFill>
                <a:latin typeface="Montserrat 1"/>
                <a:ea typeface="Montserrat 1"/>
                <a:cs typeface="Montserrat 1"/>
                <a:sym typeface="Montserrat 1"/>
              </a:rPr>
              <a:t>stop</a:t>
            </a:r>
            <a:r>
              <a:rPr lang="en-US" sz="7199" spc="-215">
                <a:solidFill>
                  <a:srgbClr val="FFFFFF"/>
                </a:solidFill>
                <a:latin typeface="Montserrat 1"/>
                <a:ea typeface="Montserrat 1"/>
                <a:cs typeface="Montserrat 1"/>
                <a:sym typeface="Montserrat 1"/>
              </a:rPr>
              <a:t> doing?</a:t>
            </a:r>
          </a:p>
          <a:p>
            <a:pPr marL="0" lvl="0" indent="0" algn="l">
              <a:lnSpc>
                <a:spcPts val="7199"/>
              </a:lnSpc>
              <a:spcBef>
                <a:spcPct val="0"/>
              </a:spcBef>
            </a:pPr>
            <a:endParaRPr lang="en-US" sz="7199" spc="-215">
              <a:solidFill>
                <a:srgbClr val="FFFFFF"/>
              </a:solidFill>
              <a:latin typeface="Montserrat 1"/>
              <a:ea typeface="Montserrat 1"/>
              <a:cs typeface="Montserrat 1"/>
              <a:sym typeface="Montserrat 1"/>
            </a:endParaRPr>
          </a:p>
        </p:txBody>
      </p:sp>
      <p:grpSp>
        <p:nvGrpSpPr>
          <p:cNvPr id="3" name="Group 3"/>
          <p:cNvGrpSpPr/>
          <p:nvPr/>
        </p:nvGrpSpPr>
        <p:grpSpPr>
          <a:xfrm>
            <a:off x="577599" y="2410210"/>
            <a:ext cx="17132803" cy="1041881"/>
            <a:chOff x="0" y="0"/>
            <a:chExt cx="4512343" cy="274405"/>
          </a:xfrm>
        </p:grpSpPr>
        <p:sp>
          <p:nvSpPr>
            <p:cNvPr id="4" name="Freeform 4"/>
            <p:cNvSpPr/>
            <p:nvPr/>
          </p:nvSpPr>
          <p:spPr>
            <a:xfrm>
              <a:off x="0" y="0"/>
              <a:ext cx="4512343" cy="274405"/>
            </a:xfrm>
            <a:custGeom>
              <a:avLst/>
              <a:gdLst/>
              <a:ahLst/>
              <a:cxnLst/>
              <a:rect l="l" t="t" r="r" b="b"/>
              <a:pathLst>
                <a:path w="4512343" h="274405">
                  <a:moveTo>
                    <a:pt x="0" y="0"/>
                  </a:moveTo>
                  <a:lnTo>
                    <a:pt x="4512343" y="0"/>
                  </a:lnTo>
                  <a:lnTo>
                    <a:pt x="4512343" y="274405"/>
                  </a:lnTo>
                  <a:lnTo>
                    <a:pt x="0" y="274405"/>
                  </a:lnTo>
                  <a:close/>
                </a:path>
              </a:pathLst>
            </a:custGeom>
            <a:solidFill>
              <a:srgbClr val="111C4E"/>
            </a:solidFill>
          </p:spPr>
        </p:sp>
        <p:sp>
          <p:nvSpPr>
            <p:cNvPr id="5" name="TextBox 5"/>
            <p:cNvSpPr txBox="1"/>
            <p:nvPr/>
          </p:nvSpPr>
          <p:spPr>
            <a:xfrm>
              <a:off x="0" y="28575"/>
              <a:ext cx="4512343" cy="245830"/>
            </a:xfrm>
            <a:prstGeom prst="rect">
              <a:avLst/>
            </a:prstGeom>
          </p:spPr>
          <p:txBody>
            <a:bodyPr lIns="50800" tIns="50800" rIns="50800" bIns="50800" rtlCol="0" anchor="ctr"/>
            <a:lstStyle/>
            <a:p>
              <a:pPr algn="ctr">
                <a:lnSpc>
                  <a:spcPts val="1830"/>
                </a:lnSpc>
              </a:pPr>
              <a:endParaRPr/>
            </a:p>
          </p:txBody>
        </p:sp>
      </p:grpSp>
      <p:grpSp>
        <p:nvGrpSpPr>
          <p:cNvPr id="6" name="Group 6"/>
          <p:cNvGrpSpPr/>
          <p:nvPr/>
        </p:nvGrpSpPr>
        <p:grpSpPr>
          <a:xfrm>
            <a:off x="577599" y="3452091"/>
            <a:ext cx="17132803" cy="1435669"/>
            <a:chOff x="0" y="0"/>
            <a:chExt cx="4512343" cy="378118"/>
          </a:xfrm>
        </p:grpSpPr>
        <p:sp>
          <p:nvSpPr>
            <p:cNvPr id="7" name="Freeform 7"/>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8" name="TextBox 8"/>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9" name="Group 9"/>
          <p:cNvGrpSpPr/>
          <p:nvPr/>
        </p:nvGrpSpPr>
        <p:grpSpPr>
          <a:xfrm>
            <a:off x="577599" y="4887760"/>
            <a:ext cx="17132803" cy="1435669"/>
            <a:chOff x="0" y="0"/>
            <a:chExt cx="4512343" cy="378118"/>
          </a:xfrm>
        </p:grpSpPr>
        <p:sp>
          <p:nvSpPr>
            <p:cNvPr id="10" name="Freeform 10"/>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8DDBFF"/>
            </a:solidFill>
          </p:spPr>
        </p:sp>
        <p:sp>
          <p:nvSpPr>
            <p:cNvPr id="11" name="TextBox 11"/>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2" name="Group 12"/>
          <p:cNvGrpSpPr/>
          <p:nvPr/>
        </p:nvGrpSpPr>
        <p:grpSpPr>
          <a:xfrm>
            <a:off x="577599" y="6323429"/>
            <a:ext cx="17132803" cy="1435669"/>
            <a:chOff x="0" y="0"/>
            <a:chExt cx="4512343" cy="378118"/>
          </a:xfrm>
        </p:grpSpPr>
        <p:sp>
          <p:nvSpPr>
            <p:cNvPr id="13" name="Freeform 13"/>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14" name="TextBox 14"/>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5" name="Group 15"/>
          <p:cNvGrpSpPr/>
          <p:nvPr/>
        </p:nvGrpSpPr>
        <p:grpSpPr>
          <a:xfrm>
            <a:off x="577599" y="7759097"/>
            <a:ext cx="17132803" cy="1887974"/>
            <a:chOff x="0" y="0"/>
            <a:chExt cx="4512343" cy="497244"/>
          </a:xfrm>
        </p:grpSpPr>
        <p:sp>
          <p:nvSpPr>
            <p:cNvPr id="16" name="Freeform 16"/>
            <p:cNvSpPr/>
            <p:nvPr/>
          </p:nvSpPr>
          <p:spPr>
            <a:xfrm>
              <a:off x="0" y="0"/>
              <a:ext cx="4512343" cy="497244"/>
            </a:xfrm>
            <a:custGeom>
              <a:avLst/>
              <a:gdLst/>
              <a:ahLst/>
              <a:cxnLst/>
              <a:rect l="l" t="t" r="r" b="b"/>
              <a:pathLst>
                <a:path w="4512343" h="497244">
                  <a:moveTo>
                    <a:pt x="0" y="0"/>
                  </a:moveTo>
                  <a:lnTo>
                    <a:pt x="4512343" y="0"/>
                  </a:lnTo>
                  <a:lnTo>
                    <a:pt x="4512343" y="497244"/>
                  </a:lnTo>
                  <a:lnTo>
                    <a:pt x="0" y="497244"/>
                  </a:lnTo>
                  <a:close/>
                </a:path>
              </a:pathLst>
            </a:custGeom>
            <a:solidFill>
              <a:srgbClr val="8DDBFF"/>
            </a:solidFill>
          </p:spPr>
        </p:sp>
        <p:sp>
          <p:nvSpPr>
            <p:cNvPr id="17" name="TextBox 17"/>
            <p:cNvSpPr txBox="1"/>
            <p:nvPr/>
          </p:nvSpPr>
          <p:spPr>
            <a:xfrm>
              <a:off x="0" y="28575"/>
              <a:ext cx="4512343" cy="468669"/>
            </a:xfrm>
            <a:prstGeom prst="rect">
              <a:avLst/>
            </a:prstGeom>
          </p:spPr>
          <p:txBody>
            <a:bodyPr lIns="50800" tIns="50800" rIns="50800" bIns="50800" rtlCol="0" anchor="ctr"/>
            <a:lstStyle/>
            <a:p>
              <a:pPr algn="ctr">
                <a:lnSpc>
                  <a:spcPts val="1830"/>
                </a:lnSpc>
              </a:pPr>
              <a:endParaRPr/>
            </a:p>
          </p:txBody>
        </p:sp>
      </p:grpSp>
      <p:sp>
        <p:nvSpPr>
          <p:cNvPr id="18" name="TextBox 18"/>
          <p:cNvSpPr txBox="1"/>
          <p:nvPr/>
        </p:nvSpPr>
        <p:spPr>
          <a:xfrm>
            <a:off x="1130332" y="2761187"/>
            <a:ext cx="3610368" cy="397078"/>
          </a:xfrm>
          <a:prstGeom prst="rect">
            <a:avLst/>
          </a:prstGeom>
        </p:spPr>
        <p:txBody>
          <a:bodyPr lIns="0" tIns="0" rIns="0" bIns="0" rtlCol="0" anchor="t">
            <a:spAutoFit/>
          </a:bodyPr>
          <a:lstStyle/>
          <a:p>
            <a:pPr marL="0" lvl="0" indent="0" algn="l">
              <a:lnSpc>
                <a:spcPts val="2996"/>
              </a:lnSpc>
              <a:spcBef>
                <a:spcPct val="0"/>
              </a:spcBef>
            </a:pPr>
            <a:r>
              <a:rPr lang="en-US" sz="2996" b="1" spc="-89" dirty="0">
                <a:solidFill>
                  <a:srgbClr val="FFFFFF"/>
                </a:solidFill>
                <a:latin typeface="Arial" panose="020B0604020202020204" pitchFamily="34" charset="0"/>
                <a:ea typeface="Montserrat 1"/>
                <a:cs typeface="Arial" panose="020B0604020202020204" pitchFamily="34" charset="0"/>
                <a:sym typeface="Montserrat 1"/>
              </a:rPr>
              <a:t>[Social Network]</a:t>
            </a:r>
          </a:p>
        </p:txBody>
      </p:sp>
      <p:sp>
        <p:nvSpPr>
          <p:cNvPr id="19" name="TextBox 19"/>
          <p:cNvSpPr txBox="1"/>
          <p:nvPr/>
        </p:nvSpPr>
        <p:spPr>
          <a:xfrm>
            <a:off x="9430403" y="2761187"/>
            <a:ext cx="3530934" cy="397078"/>
          </a:xfrm>
          <a:prstGeom prst="rect">
            <a:avLst/>
          </a:prstGeom>
        </p:spPr>
        <p:txBody>
          <a:bodyPr lIns="0" tIns="0" rIns="0" bIns="0" rtlCol="0" anchor="t">
            <a:spAutoFit/>
          </a:bodyPr>
          <a:lstStyle/>
          <a:p>
            <a:pPr marL="0" lvl="0" indent="0" algn="l">
              <a:lnSpc>
                <a:spcPts val="2996"/>
              </a:lnSpc>
              <a:spcBef>
                <a:spcPct val="0"/>
              </a:spcBef>
            </a:pPr>
            <a:r>
              <a:rPr lang="en-US" sz="2996" b="1" spc="-89">
                <a:solidFill>
                  <a:srgbClr val="FFFFFF"/>
                </a:solidFill>
                <a:latin typeface="Arial" panose="020B0604020202020204" pitchFamily="34" charset="0"/>
                <a:ea typeface="Montserrat 1"/>
                <a:cs typeface="Arial" panose="020B0604020202020204" pitchFamily="34" charset="0"/>
                <a:sym typeface="Montserrat 1"/>
              </a:rPr>
              <a:t>[Social Network]</a:t>
            </a:r>
          </a:p>
        </p:txBody>
      </p:sp>
      <p:sp>
        <p:nvSpPr>
          <p:cNvPr id="20" name="AutoShape 20"/>
          <p:cNvSpPr/>
          <p:nvPr/>
        </p:nvSpPr>
        <p:spPr>
          <a:xfrm flipV="1">
            <a:off x="8876723" y="2410210"/>
            <a:ext cx="0" cy="7236861"/>
          </a:xfrm>
          <a:prstGeom prst="line">
            <a:avLst/>
          </a:prstGeom>
          <a:ln w="38100" cap="flat">
            <a:solidFill>
              <a:srgbClr val="111C4E"/>
            </a:solidFill>
            <a:prstDash val="solid"/>
            <a:headEnd type="none" w="sm" len="sm"/>
            <a:tailEnd type="none" w="sm" len="sm"/>
          </a:ln>
        </p:spPr>
      </p:sp>
      <p:sp>
        <p:nvSpPr>
          <p:cNvPr id="21" name="TextBox 21"/>
          <p:cNvSpPr txBox="1"/>
          <p:nvPr/>
        </p:nvSpPr>
        <p:spPr>
          <a:xfrm>
            <a:off x="1130332" y="3821743"/>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2" name="TextBox 22"/>
          <p:cNvSpPr txBox="1"/>
          <p:nvPr/>
        </p:nvSpPr>
        <p:spPr>
          <a:xfrm>
            <a:off x="1130332" y="5240185"/>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Why is it working:</a:t>
            </a:r>
          </a:p>
        </p:txBody>
      </p:sp>
      <p:sp>
        <p:nvSpPr>
          <p:cNvPr id="23" name="TextBox 23"/>
          <p:cNvSpPr txBox="1"/>
          <p:nvPr/>
        </p:nvSpPr>
        <p:spPr>
          <a:xfrm>
            <a:off x="1130332" y="6708671"/>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Action Items:</a:t>
            </a:r>
          </a:p>
        </p:txBody>
      </p:sp>
      <p:sp>
        <p:nvSpPr>
          <p:cNvPr id="24" name="TextBox 24"/>
          <p:cNvSpPr txBox="1"/>
          <p:nvPr/>
        </p:nvSpPr>
        <p:spPr>
          <a:xfrm>
            <a:off x="9430403" y="3821743"/>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5" name="TextBox 25"/>
          <p:cNvSpPr txBox="1"/>
          <p:nvPr/>
        </p:nvSpPr>
        <p:spPr>
          <a:xfrm>
            <a:off x="9430403" y="5240185"/>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Why is it working:</a:t>
            </a:r>
          </a:p>
        </p:txBody>
      </p:sp>
      <p:sp>
        <p:nvSpPr>
          <p:cNvPr id="26" name="TextBox 26"/>
          <p:cNvSpPr txBox="1"/>
          <p:nvPr/>
        </p:nvSpPr>
        <p:spPr>
          <a:xfrm>
            <a:off x="9430403" y="6708671"/>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Action Items:</a:t>
            </a:r>
          </a:p>
        </p:txBody>
      </p:sp>
      <p:grpSp>
        <p:nvGrpSpPr>
          <p:cNvPr id="27" name="Group 27"/>
          <p:cNvGrpSpPr/>
          <p:nvPr/>
        </p:nvGrpSpPr>
        <p:grpSpPr>
          <a:xfrm>
            <a:off x="577599" y="2424959"/>
            <a:ext cx="17132803" cy="7227719"/>
            <a:chOff x="0" y="0"/>
            <a:chExt cx="22843737" cy="9636958"/>
          </a:xfrm>
        </p:grpSpPr>
        <p:sp>
          <p:nvSpPr>
            <p:cNvPr id="28" name="AutoShape 28"/>
            <p:cNvSpPr/>
            <p:nvPr/>
          </p:nvSpPr>
          <p:spPr>
            <a:xfrm flipV="1">
              <a:off x="19335" y="0"/>
              <a:ext cx="0" cy="9636958"/>
            </a:xfrm>
            <a:prstGeom prst="line">
              <a:avLst/>
            </a:prstGeom>
            <a:ln w="38669" cap="flat">
              <a:solidFill>
                <a:srgbClr val="111C4E"/>
              </a:solidFill>
              <a:prstDash val="solid"/>
              <a:headEnd type="none" w="sm" len="sm"/>
              <a:tailEnd type="none" w="sm" len="sm"/>
            </a:ln>
          </p:spPr>
        </p:sp>
        <p:sp>
          <p:nvSpPr>
            <p:cNvPr id="29" name="AutoShape 29"/>
            <p:cNvSpPr/>
            <p:nvPr/>
          </p:nvSpPr>
          <p:spPr>
            <a:xfrm flipV="1">
              <a:off x="22824402" y="0"/>
              <a:ext cx="0" cy="9636958"/>
            </a:xfrm>
            <a:prstGeom prst="line">
              <a:avLst/>
            </a:prstGeom>
            <a:ln w="38669" cap="flat">
              <a:solidFill>
                <a:srgbClr val="111C4E"/>
              </a:solidFill>
              <a:prstDash val="solid"/>
              <a:headEnd type="none" w="sm" len="sm"/>
              <a:tailEnd type="none" w="sm" len="sm"/>
            </a:ln>
          </p:spPr>
        </p:sp>
      </p:grpSp>
      <p:grpSp>
        <p:nvGrpSpPr>
          <p:cNvPr id="30" name="Group 30"/>
          <p:cNvGrpSpPr/>
          <p:nvPr/>
        </p:nvGrpSpPr>
        <p:grpSpPr>
          <a:xfrm>
            <a:off x="577599" y="2410210"/>
            <a:ext cx="17132803" cy="7241972"/>
            <a:chOff x="0" y="0"/>
            <a:chExt cx="22843737" cy="9655963"/>
          </a:xfrm>
        </p:grpSpPr>
        <p:sp>
          <p:nvSpPr>
            <p:cNvPr id="31" name="AutoShape 31"/>
            <p:cNvSpPr/>
            <p:nvPr/>
          </p:nvSpPr>
          <p:spPr>
            <a:xfrm flipH="1" flipV="1">
              <a:off x="35040" y="9636628"/>
              <a:ext cx="22808697" cy="0"/>
            </a:xfrm>
            <a:prstGeom prst="line">
              <a:avLst/>
            </a:prstGeom>
            <a:ln w="38669" cap="flat">
              <a:solidFill>
                <a:srgbClr val="111C4E"/>
              </a:solidFill>
              <a:prstDash val="solid"/>
              <a:headEnd type="none" w="sm" len="sm"/>
              <a:tailEnd type="none" w="sm" len="sm"/>
            </a:ln>
          </p:spPr>
        </p:sp>
        <p:sp>
          <p:nvSpPr>
            <p:cNvPr id="32" name="AutoShape 32"/>
            <p:cNvSpPr/>
            <p:nvPr/>
          </p:nvSpPr>
          <p:spPr>
            <a:xfrm flipH="1" flipV="1">
              <a:off x="0" y="19335"/>
              <a:ext cx="22843737" cy="0"/>
            </a:xfrm>
            <a:prstGeom prst="line">
              <a:avLst/>
            </a:prstGeom>
            <a:ln w="38669" cap="flat">
              <a:solidFill>
                <a:srgbClr val="111C4E"/>
              </a:solidFill>
              <a:prstDash val="solid"/>
              <a:headEnd type="none" w="sm" len="sm"/>
              <a:tailEnd type="none" w="sm" len="sm"/>
            </a:ln>
          </p:spPr>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sp>
        <p:nvSpPr>
          <p:cNvPr id="2" name="TextBox 2"/>
          <p:cNvSpPr txBox="1"/>
          <p:nvPr/>
        </p:nvSpPr>
        <p:spPr>
          <a:xfrm>
            <a:off x="577599" y="914399"/>
            <a:ext cx="15460835" cy="1849755"/>
          </a:xfrm>
          <a:prstGeom prst="rect">
            <a:avLst/>
          </a:prstGeom>
        </p:spPr>
        <p:txBody>
          <a:bodyPr lIns="0" tIns="0" rIns="0" bIns="0" rtlCol="0" anchor="t">
            <a:spAutoFit/>
          </a:bodyPr>
          <a:lstStyle/>
          <a:p>
            <a:pPr algn="l">
              <a:lnSpc>
                <a:spcPts val="7199"/>
              </a:lnSpc>
            </a:pPr>
            <a:r>
              <a:rPr lang="en-US" sz="7199" spc="-215">
                <a:solidFill>
                  <a:srgbClr val="FFFFFF"/>
                </a:solidFill>
                <a:latin typeface="Montserrat 1"/>
                <a:ea typeface="Montserrat 1"/>
                <a:cs typeface="Montserrat 1"/>
                <a:sym typeface="Montserrat 1"/>
              </a:rPr>
              <a:t>What should we </a:t>
            </a:r>
            <a:r>
              <a:rPr lang="en-US" sz="7199" spc="-215">
                <a:solidFill>
                  <a:srgbClr val="D0F0FF"/>
                </a:solidFill>
                <a:latin typeface="Montserrat 1"/>
                <a:ea typeface="Montserrat 1"/>
                <a:cs typeface="Montserrat 1"/>
                <a:sym typeface="Montserrat 1"/>
              </a:rPr>
              <a:t>start</a:t>
            </a:r>
            <a:r>
              <a:rPr lang="en-US" sz="7199" spc="-215">
                <a:solidFill>
                  <a:srgbClr val="FFFFFF"/>
                </a:solidFill>
                <a:latin typeface="Montserrat 1"/>
                <a:ea typeface="Montserrat 1"/>
                <a:cs typeface="Montserrat 1"/>
                <a:sym typeface="Montserrat 1"/>
              </a:rPr>
              <a:t> doing?</a:t>
            </a:r>
          </a:p>
          <a:p>
            <a:pPr marL="0" lvl="0" indent="0" algn="l">
              <a:lnSpc>
                <a:spcPts val="7199"/>
              </a:lnSpc>
              <a:spcBef>
                <a:spcPct val="0"/>
              </a:spcBef>
            </a:pPr>
            <a:endParaRPr lang="en-US" sz="7199" spc="-215">
              <a:solidFill>
                <a:srgbClr val="FFFFFF"/>
              </a:solidFill>
              <a:latin typeface="Montserrat 1"/>
              <a:ea typeface="Montserrat 1"/>
              <a:cs typeface="Montserrat 1"/>
              <a:sym typeface="Montserrat 1"/>
            </a:endParaRPr>
          </a:p>
        </p:txBody>
      </p:sp>
      <p:grpSp>
        <p:nvGrpSpPr>
          <p:cNvPr id="3" name="Group 3"/>
          <p:cNvGrpSpPr/>
          <p:nvPr/>
        </p:nvGrpSpPr>
        <p:grpSpPr>
          <a:xfrm>
            <a:off x="577599" y="2410210"/>
            <a:ext cx="17132803" cy="1041881"/>
            <a:chOff x="0" y="0"/>
            <a:chExt cx="4512343" cy="274405"/>
          </a:xfrm>
        </p:grpSpPr>
        <p:sp>
          <p:nvSpPr>
            <p:cNvPr id="4" name="Freeform 4"/>
            <p:cNvSpPr/>
            <p:nvPr/>
          </p:nvSpPr>
          <p:spPr>
            <a:xfrm>
              <a:off x="0" y="0"/>
              <a:ext cx="4512343" cy="274405"/>
            </a:xfrm>
            <a:custGeom>
              <a:avLst/>
              <a:gdLst/>
              <a:ahLst/>
              <a:cxnLst/>
              <a:rect l="l" t="t" r="r" b="b"/>
              <a:pathLst>
                <a:path w="4512343" h="274405">
                  <a:moveTo>
                    <a:pt x="0" y="0"/>
                  </a:moveTo>
                  <a:lnTo>
                    <a:pt x="4512343" y="0"/>
                  </a:lnTo>
                  <a:lnTo>
                    <a:pt x="4512343" y="274405"/>
                  </a:lnTo>
                  <a:lnTo>
                    <a:pt x="0" y="274405"/>
                  </a:lnTo>
                  <a:close/>
                </a:path>
              </a:pathLst>
            </a:custGeom>
            <a:solidFill>
              <a:srgbClr val="111C4E"/>
            </a:solidFill>
          </p:spPr>
        </p:sp>
        <p:sp>
          <p:nvSpPr>
            <p:cNvPr id="5" name="TextBox 5"/>
            <p:cNvSpPr txBox="1"/>
            <p:nvPr/>
          </p:nvSpPr>
          <p:spPr>
            <a:xfrm>
              <a:off x="0" y="28575"/>
              <a:ext cx="4512343" cy="245830"/>
            </a:xfrm>
            <a:prstGeom prst="rect">
              <a:avLst/>
            </a:prstGeom>
          </p:spPr>
          <p:txBody>
            <a:bodyPr lIns="50800" tIns="50800" rIns="50800" bIns="50800" rtlCol="0" anchor="ctr"/>
            <a:lstStyle/>
            <a:p>
              <a:pPr algn="ctr">
                <a:lnSpc>
                  <a:spcPts val="1830"/>
                </a:lnSpc>
              </a:pPr>
              <a:endParaRPr/>
            </a:p>
          </p:txBody>
        </p:sp>
      </p:grpSp>
      <p:grpSp>
        <p:nvGrpSpPr>
          <p:cNvPr id="6" name="Group 6"/>
          <p:cNvGrpSpPr/>
          <p:nvPr/>
        </p:nvGrpSpPr>
        <p:grpSpPr>
          <a:xfrm>
            <a:off x="577599" y="3452091"/>
            <a:ext cx="17132803" cy="1435669"/>
            <a:chOff x="0" y="0"/>
            <a:chExt cx="4512343" cy="378118"/>
          </a:xfrm>
        </p:grpSpPr>
        <p:sp>
          <p:nvSpPr>
            <p:cNvPr id="7" name="Freeform 7"/>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8" name="TextBox 8"/>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9" name="Group 9"/>
          <p:cNvGrpSpPr/>
          <p:nvPr/>
        </p:nvGrpSpPr>
        <p:grpSpPr>
          <a:xfrm>
            <a:off x="577599" y="4887760"/>
            <a:ext cx="17132803" cy="1435669"/>
            <a:chOff x="0" y="0"/>
            <a:chExt cx="4512343" cy="378118"/>
          </a:xfrm>
        </p:grpSpPr>
        <p:sp>
          <p:nvSpPr>
            <p:cNvPr id="10" name="Freeform 10"/>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8DDBFF"/>
            </a:solidFill>
          </p:spPr>
        </p:sp>
        <p:sp>
          <p:nvSpPr>
            <p:cNvPr id="11" name="TextBox 11"/>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2" name="Group 12"/>
          <p:cNvGrpSpPr/>
          <p:nvPr/>
        </p:nvGrpSpPr>
        <p:grpSpPr>
          <a:xfrm>
            <a:off x="577599" y="6323429"/>
            <a:ext cx="17132803" cy="1435669"/>
            <a:chOff x="0" y="0"/>
            <a:chExt cx="4512343" cy="378118"/>
          </a:xfrm>
        </p:grpSpPr>
        <p:sp>
          <p:nvSpPr>
            <p:cNvPr id="13" name="Freeform 13"/>
            <p:cNvSpPr/>
            <p:nvPr/>
          </p:nvSpPr>
          <p:spPr>
            <a:xfrm>
              <a:off x="0" y="0"/>
              <a:ext cx="4512343" cy="378118"/>
            </a:xfrm>
            <a:custGeom>
              <a:avLst/>
              <a:gdLst/>
              <a:ahLst/>
              <a:cxnLst/>
              <a:rect l="l" t="t" r="r" b="b"/>
              <a:pathLst>
                <a:path w="4512343" h="378118">
                  <a:moveTo>
                    <a:pt x="0" y="0"/>
                  </a:moveTo>
                  <a:lnTo>
                    <a:pt x="4512343" y="0"/>
                  </a:lnTo>
                  <a:lnTo>
                    <a:pt x="4512343" y="378118"/>
                  </a:lnTo>
                  <a:lnTo>
                    <a:pt x="0" y="378118"/>
                  </a:lnTo>
                  <a:close/>
                </a:path>
              </a:pathLst>
            </a:custGeom>
            <a:solidFill>
              <a:srgbClr val="D0F0FF"/>
            </a:solidFill>
          </p:spPr>
        </p:sp>
        <p:sp>
          <p:nvSpPr>
            <p:cNvPr id="14" name="TextBox 14"/>
            <p:cNvSpPr txBox="1"/>
            <p:nvPr/>
          </p:nvSpPr>
          <p:spPr>
            <a:xfrm>
              <a:off x="0" y="28575"/>
              <a:ext cx="4512343" cy="349543"/>
            </a:xfrm>
            <a:prstGeom prst="rect">
              <a:avLst/>
            </a:prstGeom>
          </p:spPr>
          <p:txBody>
            <a:bodyPr lIns="50800" tIns="50800" rIns="50800" bIns="50800" rtlCol="0" anchor="ctr"/>
            <a:lstStyle/>
            <a:p>
              <a:pPr algn="ctr">
                <a:lnSpc>
                  <a:spcPts val="1830"/>
                </a:lnSpc>
              </a:pPr>
              <a:endParaRPr/>
            </a:p>
          </p:txBody>
        </p:sp>
      </p:grpSp>
      <p:grpSp>
        <p:nvGrpSpPr>
          <p:cNvPr id="15" name="Group 15"/>
          <p:cNvGrpSpPr/>
          <p:nvPr/>
        </p:nvGrpSpPr>
        <p:grpSpPr>
          <a:xfrm>
            <a:off x="577599" y="7759097"/>
            <a:ext cx="17132803" cy="1887974"/>
            <a:chOff x="0" y="0"/>
            <a:chExt cx="4512343" cy="497244"/>
          </a:xfrm>
        </p:grpSpPr>
        <p:sp>
          <p:nvSpPr>
            <p:cNvPr id="16" name="Freeform 16"/>
            <p:cNvSpPr/>
            <p:nvPr/>
          </p:nvSpPr>
          <p:spPr>
            <a:xfrm>
              <a:off x="0" y="0"/>
              <a:ext cx="4512343" cy="497244"/>
            </a:xfrm>
            <a:custGeom>
              <a:avLst/>
              <a:gdLst/>
              <a:ahLst/>
              <a:cxnLst/>
              <a:rect l="l" t="t" r="r" b="b"/>
              <a:pathLst>
                <a:path w="4512343" h="497244">
                  <a:moveTo>
                    <a:pt x="0" y="0"/>
                  </a:moveTo>
                  <a:lnTo>
                    <a:pt x="4512343" y="0"/>
                  </a:lnTo>
                  <a:lnTo>
                    <a:pt x="4512343" y="497244"/>
                  </a:lnTo>
                  <a:lnTo>
                    <a:pt x="0" y="497244"/>
                  </a:lnTo>
                  <a:close/>
                </a:path>
              </a:pathLst>
            </a:custGeom>
            <a:solidFill>
              <a:srgbClr val="8DDBFF"/>
            </a:solidFill>
          </p:spPr>
        </p:sp>
        <p:sp>
          <p:nvSpPr>
            <p:cNvPr id="17" name="TextBox 17"/>
            <p:cNvSpPr txBox="1"/>
            <p:nvPr/>
          </p:nvSpPr>
          <p:spPr>
            <a:xfrm>
              <a:off x="0" y="28575"/>
              <a:ext cx="4512343" cy="468669"/>
            </a:xfrm>
            <a:prstGeom prst="rect">
              <a:avLst/>
            </a:prstGeom>
          </p:spPr>
          <p:txBody>
            <a:bodyPr lIns="50800" tIns="50800" rIns="50800" bIns="50800" rtlCol="0" anchor="ctr"/>
            <a:lstStyle/>
            <a:p>
              <a:pPr algn="ctr">
                <a:lnSpc>
                  <a:spcPts val="1830"/>
                </a:lnSpc>
              </a:pPr>
              <a:endParaRPr/>
            </a:p>
          </p:txBody>
        </p:sp>
      </p:grpSp>
      <p:sp>
        <p:nvSpPr>
          <p:cNvPr id="18" name="TextBox 18"/>
          <p:cNvSpPr txBox="1"/>
          <p:nvPr/>
        </p:nvSpPr>
        <p:spPr>
          <a:xfrm>
            <a:off x="1130332" y="2761187"/>
            <a:ext cx="3610368" cy="397078"/>
          </a:xfrm>
          <a:prstGeom prst="rect">
            <a:avLst/>
          </a:prstGeom>
        </p:spPr>
        <p:txBody>
          <a:bodyPr lIns="0" tIns="0" rIns="0" bIns="0" rtlCol="0" anchor="t">
            <a:spAutoFit/>
          </a:bodyPr>
          <a:lstStyle/>
          <a:p>
            <a:pPr marL="0" lvl="0" indent="0" algn="l">
              <a:lnSpc>
                <a:spcPts val="2996"/>
              </a:lnSpc>
              <a:spcBef>
                <a:spcPct val="0"/>
              </a:spcBef>
            </a:pPr>
            <a:r>
              <a:rPr lang="en-US" sz="2996" b="1" spc="-89" dirty="0">
                <a:solidFill>
                  <a:srgbClr val="FFFFFF"/>
                </a:solidFill>
                <a:latin typeface="Arial" panose="020B0604020202020204" pitchFamily="34" charset="0"/>
                <a:ea typeface="Montserrat 1"/>
                <a:cs typeface="Arial" panose="020B0604020202020204" pitchFamily="34" charset="0"/>
                <a:sym typeface="Montserrat 1"/>
              </a:rPr>
              <a:t>[Social Network]</a:t>
            </a:r>
          </a:p>
        </p:txBody>
      </p:sp>
      <p:sp>
        <p:nvSpPr>
          <p:cNvPr id="19" name="TextBox 19"/>
          <p:cNvSpPr txBox="1"/>
          <p:nvPr/>
        </p:nvSpPr>
        <p:spPr>
          <a:xfrm>
            <a:off x="9430403" y="2761187"/>
            <a:ext cx="3530934" cy="397078"/>
          </a:xfrm>
          <a:prstGeom prst="rect">
            <a:avLst/>
          </a:prstGeom>
        </p:spPr>
        <p:txBody>
          <a:bodyPr lIns="0" tIns="0" rIns="0" bIns="0" rtlCol="0" anchor="t">
            <a:spAutoFit/>
          </a:bodyPr>
          <a:lstStyle/>
          <a:p>
            <a:pPr marL="0" lvl="0" indent="0" algn="l">
              <a:lnSpc>
                <a:spcPts val="2996"/>
              </a:lnSpc>
              <a:spcBef>
                <a:spcPct val="0"/>
              </a:spcBef>
            </a:pPr>
            <a:r>
              <a:rPr lang="en-US" sz="2996" b="1" spc="-89">
                <a:solidFill>
                  <a:srgbClr val="FFFFFF"/>
                </a:solidFill>
                <a:latin typeface="Arial" panose="020B0604020202020204" pitchFamily="34" charset="0"/>
                <a:ea typeface="Montserrat 1"/>
                <a:cs typeface="Arial" panose="020B0604020202020204" pitchFamily="34" charset="0"/>
                <a:sym typeface="Montserrat 1"/>
              </a:rPr>
              <a:t>[Social Network]</a:t>
            </a:r>
          </a:p>
        </p:txBody>
      </p:sp>
      <p:sp>
        <p:nvSpPr>
          <p:cNvPr id="20" name="AutoShape 20"/>
          <p:cNvSpPr/>
          <p:nvPr/>
        </p:nvSpPr>
        <p:spPr>
          <a:xfrm flipV="1">
            <a:off x="8876723" y="2410210"/>
            <a:ext cx="0" cy="7236861"/>
          </a:xfrm>
          <a:prstGeom prst="line">
            <a:avLst/>
          </a:prstGeom>
          <a:ln w="38100" cap="flat">
            <a:solidFill>
              <a:srgbClr val="111C4E"/>
            </a:solidFill>
            <a:prstDash val="solid"/>
            <a:headEnd type="none" w="sm" len="sm"/>
            <a:tailEnd type="none" w="sm" len="sm"/>
          </a:ln>
        </p:spPr>
      </p:sp>
      <p:sp>
        <p:nvSpPr>
          <p:cNvPr id="21" name="TextBox 21"/>
          <p:cNvSpPr txBox="1"/>
          <p:nvPr/>
        </p:nvSpPr>
        <p:spPr>
          <a:xfrm>
            <a:off x="1130332" y="3821743"/>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2" name="TextBox 22"/>
          <p:cNvSpPr txBox="1"/>
          <p:nvPr/>
        </p:nvSpPr>
        <p:spPr>
          <a:xfrm>
            <a:off x="1130332" y="5240185"/>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Why is it working:</a:t>
            </a:r>
          </a:p>
        </p:txBody>
      </p:sp>
      <p:sp>
        <p:nvSpPr>
          <p:cNvPr id="23" name="TextBox 23"/>
          <p:cNvSpPr txBox="1"/>
          <p:nvPr/>
        </p:nvSpPr>
        <p:spPr>
          <a:xfrm>
            <a:off x="1130332" y="6708671"/>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Action Items:</a:t>
            </a:r>
          </a:p>
        </p:txBody>
      </p:sp>
      <p:sp>
        <p:nvSpPr>
          <p:cNvPr id="24" name="TextBox 24"/>
          <p:cNvSpPr txBox="1"/>
          <p:nvPr/>
        </p:nvSpPr>
        <p:spPr>
          <a:xfrm>
            <a:off x="9430403" y="3821743"/>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What’s Working:</a:t>
            </a:r>
          </a:p>
        </p:txBody>
      </p:sp>
      <p:sp>
        <p:nvSpPr>
          <p:cNvPr id="25" name="TextBox 25"/>
          <p:cNvSpPr txBox="1"/>
          <p:nvPr/>
        </p:nvSpPr>
        <p:spPr>
          <a:xfrm>
            <a:off x="9430403" y="5240185"/>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Why is it working:</a:t>
            </a:r>
          </a:p>
        </p:txBody>
      </p:sp>
      <p:sp>
        <p:nvSpPr>
          <p:cNvPr id="26" name="TextBox 26"/>
          <p:cNvSpPr txBox="1"/>
          <p:nvPr/>
        </p:nvSpPr>
        <p:spPr>
          <a:xfrm>
            <a:off x="9430403" y="6708671"/>
            <a:ext cx="7220735" cy="332592"/>
          </a:xfrm>
          <a:prstGeom prst="rect">
            <a:avLst/>
          </a:prstGeom>
        </p:spPr>
        <p:txBody>
          <a:bodyPr lIns="0" tIns="0" rIns="0" bIns="0" rtlCol="0" anchor="t">
            <a:spAutoFit/>
          </a:bodyPr>
          <a:lstStyle/>
          <a:p>
            <a:pPr marL="0" lvl="0" indent="0" algn="l">
              <a:lnSpc>
                <a:spcPts val="2594"/>
              </a:lnSpc>
              <a:spcBef>
                <a:spcPct val="0"/>
              </a:spcBef>
            </a:pPr>
            <a:r>
              <a:rPr lang="en-US" sz="2594" b="1" spc="-77">
                <a:solidFill>
                  <a:srgbClr val="111C4E"/>
                </a:solidFill>
                <a:latin typeface="Arial" panose="020B0604020202020204" pitchFamily="34" charset="0"/>
                <a:ea typeface="Montserrat 1"/>
                <a:cs typeface="Arial" panose="020B0604020202020204" pitchFamily="34" charset="0"/>
                <a:sym typeface="Montserrat 1"/>
              </a:rPr>
              <a:t>Action Items:</a:t>
            </a:r>
          </a:p>
        </p:txBody>
      </p:sp>
      <p:grpSp>
        <p:nvGrpSpPr>
          <p:cNvPr id="27" name="Group 27"/>
          <p:cNvGrpSpPr/>
          <p:nvPr/>
        </p:nvGrpSpPr>
        <p:grpSpPr>
          <a:xfrm>
            <a:off x="577599" y="2424959"/>
            <a:ext cx="17132803" cy="7227719"/>
            <a:chOff x="0" y="0"/>
            <a:chExt cx="22843737" cy="9636958"/>
          </a:xfrm>
        </p:grpSpPr>
        <p:sp>
          <p:nvSpPr>
            <p:cNvPr id="28" name="AutoShape 28"/>
            <p:cNvSpPr/>
            <p:nvPr/>
          </p:nvSpPr>
          <p:spPr>
            <a:xfrm flipV="1">
              <a:off x="19335" y="0"/>
              <a:ext cx="0" cy="9636958"/>
            </a:xfrm>
            <a:prstGeom prst="line">
              <a:avLst/>
            </a:prstGeom>
            <a:ln w="38669" cap="flat">
              <a:solidFill>
                <a:srgbClr val="111C4E"/>
              </a:solidFill>
              <a:prstDash val="solid"/>
              <a:headEnd type="none" w="sm" len="sm"/>
              <a:tailEnd type="none" w="sm" len="sm"/>
            </a:ln>
          </p:spPr>
        </p:sp>
        <p:sp>
          <p:nvSpPr>
            <p:cNvPr id="29" name="AutoShape 29"/>
            <p:cNvSpPr/>
            <p:nvPr/>
          </p:nvSpPr>
          <p:spPr>
            <a:xfrm flipV="1">
              <a:off x="22824402" y="0"/>
              <a:ext cx="0" cy="9636958"/>
            </a:xfrm>
            <a:prstGeom prst="line">
              <a:avLst/>
            </a:prstGeom>
            <a:ln w="38669" cap="flat">
              <a:solidFill>
                <a:srgbClr val="111C4E"/>
              </a:solidFill>
              <a:prstDash val="solid"/>
              <a:headEnd type="none" w="sm" len="sm"/>
              <a:tailEnd type="none" w="sm" len="sm"/>
            </a:ln>
          </p:spPr>
        </p:sp>
      </p:grpSp>
      <p:grpSp>
        <p:nvGrpSpPr>
          <p:cNvPr id="30" name="Group 30"/>
          <p:cNvGrpSpPr/>
          <p:nvPr/>
        </p:nvGrpSpPr>
        <p:grpSpPr>
          <a:xfrm>
            <a:off x="577599" y="2410210"/>
            <a:ext cx="17132803" cy="7241972"/>
            <a:chOff x="0" y="0"/>
            <a:chExt cx="22843737" cy="9655963"/>
          </a:xfrm>
        </p:grpSpPr>
        <p:sp>
          <p:nvSpPr>
            <p:cNvPr id="31" name="AutoShape 31"/>
            <p:cNvSpPr/>
            <p:nvPr/>
          </p:nvSpPr>
          <p:spPr>
            <a:xfrm flipH="1" flipV="1">
              <a:off x="35040" y="9636628"/>
              <a:ext cx="22808697" cy="0"/>
            </a:xfrm>
            <a:prstGeom prst="line">
              <a:avLst/>
            </a:prstGeom>
            <a:ln w="38669" cap="flat">
              <a:solidFill>
                <a:srgbClr val="111C4E"/>
              </a:solidFill>
              <a:prstDash val="solid"/>
              <a:headEnd type="none" w="sm" len="sm"/>
              <a:tailEnd type="none" w="sm" len="sm"/>
            </a:ln>
          </p:spPr>
        </p:sp>
        <p:sp>
          <p:nvSpPr>
            <p:cNvPr id="32" name="AutoShape 32"/>
            <p:cNvSpPr/>
            <p:nvPr/>
          </p:nvSpPr>
          <p:spPr>
            <a:xfrm flipH="1" flipV="1">
              <a:off x="0" y="19335"/>
              <a:ext cx="22843737" cy="0"/>
            </a:xfrm>
            <a:prstGeom prst="line">
              <a:avLst/>
            </a:prstGeom>
            <a:ln w="38669" cap="flat">
              <a:solidFill>
                <a:srgbClr val="111C4E"/>
              </a:solidFill>
              <a:prstDash val="solid"/>
              <a:headEnd type="none" w="sm" len="sm"/>
              <a:tailEnd type="none" w="sm" len="sm"/>
            </a:ln>
          </p:spPr>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12192000" cy="13716000"/>
          </a:xfrm>
        </p:grpSpPr>
        <p:pic>
          <p:nvPicPr>
            <p:cNvPr id="3" name="Picture 3"/>
            <p:cNvPicPr>
              <a:picLocks noChangeAspect="1"/>
            </p:cNvPicPr>
            <p:nvPr/>
          </p:nvPicPr>
          <p:blipFill>
            <a:blip r:embed="rId3"/>
            <a:srcRect t="15651" b="9484"/>
            <a:stretch>
              <a:fillRect/>
            </a:stretch>
          </p:blipFill>
          <p:spPr>
            <a:xfrm>
              <a:off x="0" y="0"/>
              <a:ext cx="12192000" cy="13716000"/>
            </a:xfrm>
            <a:prstGeom prst="rect">
              <a:avLst/>
            </a:prstGeom>
          </p:spPr>
        </p:pic>
      </p:grpSp>
      <p:sp>
        <p:nvSpPr>
          <p:cNvPr id="7" name="AutoShape 7"/>
          <p:cNvSpPr/>
          <p:nvPr/>
        </p:nvSpPr>
        <p:spPr>
          <a:xfrm flipV="1">
            <a:off x="9163050" y="-2"/>
            <a:ext cx="0" cy="10287001"/>
          </a:xfrm>
          <a:prstGeom prst="line">
            <a:avLst/>
          </a:prstGeom>
          <a:ln w="38100" cap="flat">
            <a:solidFill>
              <a:srgbClr val="FFFFFF"/>
            </a:solidFill>
            <a:prstDash val="solid"/>
            <a:headEnd type="none" w="sm" len="sm"/>
            <a:tailEnd type="none" w="sm" len="sm"/>
          </a:ln>
        </p:spPr>
      </p:sp>
      <p:sp>
        <p:nvSpPr>
          <p:cNvPr id="8" name="Freeform 8"/>
          <p:cNvSpPr/>
          <p:nvPr/>
        </p:nvSpPr>
        <p:spPr>
          <a:xfrm>
            <a:off x="10192774" y="8376907"/>
            <a:ext cx="4587919" cy="1313020"/>
          </a:xfrm>
          <a:custGeom>
            <a:avLst/>
            <a:gdLst/>
            <a:ahLst/>
            <a:cxnLst/>
            <a:rect l="l" t="t" r="r" b="b"/>
            <a:pathLst>
              <a:path w="4587919" h="1313020">
                <a:moveTo>
                  <a:pt x="0" y="0"/>
                </a:moveTo>
                <a:lnTo>
                  <a:pt x="4587919" y="0"/>
                </a:lnTo>
                <a:lnTo>
                  <a:pt x="4587919" y="1313020"/>
                </a:lnTo>
                <a:lnTo>
                  <a:pt x="0" y="1313020"/>
                </a:lnTo>
                <a:lnTo>
                  <a:pt x="0" y="0"/>
                </a:lnTo>
                <a:close/>
              </a:path>
            </a:pathLst>
          </a:custGeom>
          <a:blipFill>
            <a:blip r:embed="rId4"/>
            <a:stretch>
              <a:fillRect/>
            </a:stretch>
          </a:blipFill>
        </p:spPr>
      </p:sp>
      <p:sp>
        <p:nvSpPr>
          <p:cNvPr id="9" name="TextBox 9"/>
          <p:cNvSpPr txBox="1"/>
          <p:nvPr/>
        </p:nvSpPr>
        <p:spPr>
          <a:xfrm>
            <a:off x="10192774" y="1522799"/>
            <a:ext cx="6771797" cy="4316525"/>
          </a:xfrm>
          <a:prstGeom prst="rect">
            <a:avLst/>
          </a:prstGeom>
        </p:spPr>
        <p:txBody>
          <a:bodyPr lIns="0" tIns="0" rIns="0" bIns="0" rtlCol="0" anchor="t">
            <a:spAutoFit/>
          </a:bodyPr>
          <a:lstStyle/>
          <a:p>
            <a:pPr marL="0" lvl="0" indent="0" algn="l">
              <a:lnSpc>
                <a:spcPts val="6821"/>
              </a:lnSpc>
            </a:pPr>
            <a:r>
              <a:rPr lang="en-US" sz="6258" spc="-187">
                <a:solidFill>
                  <a:srgbClr val="FFFFFF"/>
                </a:solidFill>
                <a:latin typeface="Montserrat 1"/>
                <a:ea typeface="Montserrat 1"/>
                <a:cs typeface="Montserrat 1"/>
                <a:sym typeface="Montserrat 1"/>
              </a:rPr>
              <a:t>Overall, fostering </a:t>
            </a:r>
            <a:r>
              <a:rPr lang="en-US" sz="6258" spc="-187">
                <a:solidFill>
                  <a:srgbClr val="FFB81C"/>
                </a:solidFill>
                <a:latin typeface="Montserrat 1"/>
                <a:ea typeface="Montserrat 1"/>
                <a:cs typeface="Montserrat 1"/>
                <a:sym typeface="Montserrat 1"/>
              </a:rPr>
              <a:t>meaningful engagement</a:t>
            </a:r>
            <a:r>
              <a:rPr lang="en-US" sz="6258" spc="-187">
                <a:solidFill>
                  <a:srgbClr val="FFFFFF"/>
                </a:solidFill>
                <a:latin typeface="Montserrat 1"/>
                <a:ea typeface="Montserrat 1"/>
                <a:cs typeface="Montserrat 1"/>
                <a:sym typeface="Montserrat 1"/>
              </a:rPr>
              <a:t> on social media is our goal.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56790"/>
            <a:ext cx="16230600" cy="3482428"/>
          </a:xfrm>
          <a:prstGeom prst="rect">
            <a:avLst/>
          </a:prstGeom>
        </p:spPr>
        <p:txBody>
          <a:bodyPr lIns="0" tIns="0" rIns="0" bIns="0" rtlCol="0" anchor="t">
            <a:spAutoFit/>
          </a:bodyPr>
          <a:lstStyle/>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Knowing who your audience is and what they want to see is key to creating content that they will like, share, and comment on. </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marL="0" lvl="0" indent="0" algn="l">
              <a:lnSpc>
                <a:spcPts val="4649"/>
              </a:lnSpc>
              <a:spcBef>
                <a:spcPct val="0"/>
              </a:spcBef>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In the next slide, we have outlined the key and secondary audiences for our main Worcester State marketing accounts. Not all of these audiences may be applicable to your department or group. Adjust and add to this list to define your channel’s target audiences. </a:t>
            </a:r>
          </a:p>
        </p:txBody>
      </p:sp>
      <p:grpSp>
        <p:nvGrpSpPr>
          <p:cNvPr id="3" name="Group 3"/>
          <p:cNvGrpSpPr/>
          <p:nvPr/>
        </p:nvGrpSpPr>
        <p:grpSpPr>
          <a:xfrm>
            <a:off x="0" y="9258300"/>
            <a:ext cx="18288000" cy="1028700"/>
            <a:chOff x="0" y="0"/>
            <a:chExt cx="24384000" cy="1371600"/>
          </a:xfrm>
        </p:grpSpPr>
        <p:sp>
          <p:nvSpPr>
            <p:cNvPr id="4" name="AutoShape 4"/>
            <p:cNvSpPr/>
            <p:nvPr/>
          </p:nvSpPr>
          <p:spPr>
            <a:xfrm>
              <a:off x="0" y="0"/>
              <a:ext cx="24384000" cy="1371600"/>
            </a:xfrm>
            <a:prstGeom prst="rect">
              <a:avLst/>
            </a:prstGeom>
            <a:solidFill>
              <a:srgbClr val="007DBA"/>
            </a:solidFill>
          </p:spPr>
        </p:sp>
      </p:grpSp>
      <p:sp>
        <p:nvSpPr>
          <p:cNvPr id="5" name="TextBox 5"/>
          <p:cNvSpPr txBox="1"/>
          <p:nvPr/>
        </p:nvSpPr>
        <p:spPr>
          <a:xfrm>
            <a:off x="670214" y="9516764"/>
            <a:ext cx="3397902" cy="511771"/>
          </a:xfrm>
          <a:prstGeom prst="rect">
            <a:avLst/>
          </a:prstGeom>
        </p:spPr>
        <p:txBody>
          <a:bodyPr lIns="0" tIns="0" rIns="0" bIns="0" rtlCol="0" anchor="t">
            <a:spAutoFit/>
          </a:bodyPr>
          <a:lstStyle/>
          <a:p>
            <a:pPr algn="l">
              <a:lnSpc>
                <a:spcPts val="4083"/>
              </a:lnSpc>
            </a:pPr>
            <a:r>
              <a:rPr lang="en-US" sz="3402" dirty="0">
                <a:solidFill>
                  <a:srgbClr val="FFFFFF"/>
                </a:solidFill>
                <a:latin typeface="Arial" panose="020B0604020202020204" pitchFamily="34" charset="0"/>
                <a:ea typeface="Montserrat 3"/>
                <a:cs typeface="Arial" panose="020B0604020202020204" pitchFamily="34" charset="0"/>
                <a:sym typeface="Montserrat 3"/>
              </a:rPr>
              <a:t>* Delete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TextBox 2"/>
          <p:cNvSpPr txBox="1"/>
          <p:nvPr/>
        </p:nvSpPr>
        <p:spPr>
          <a:xfrm>
            <a:off x="1028700" y="966783"/>
            <a:ext cx="7548719" cy="937856"/>
          </a:xfrm>
          <a:prstGeom prst="rect">
            <a:avLst/>
          </a:prstGeom>
        </p:spPr>
        <p:txBody>
          <a:bodyPr lIns="0" tIns="0" rIns="0" bIns="0" rtlCol="0" anchor="t">
            <a:spAutoFit/>
          </a:bodyPr>
          <a:lstStyle/>
          <a:p>
            <a:pPr marL="0" lvl="0" indent="0" algn="l">
              <a:lnSpc>
                <a:spcPts val="7028"/>
              </a:lnSpc>
              <a:spcBef>
                <a:spcPct val="0"/>
              </a:spcBef>
            </a:pPr>
            <a:r>
              <a:rPr lang="en-US" sz="7028" spc="-210">
                <a:solidFill>
                  <a:srgbClr val="FFFFFF"/>
                </a:solidFill>
                <a:latin typeface="Montserrat 1"/>
                <a:ea typeface="Montserrat 1"/>
                <a:cs typeface="Montserrat 1"/>
                <a:sym typeface="Montserrat 1"/>
              </a:rPr>
              <a:t>Key Audiences</a:t>
            </a:r>
          </a:p>
        </p:txBody>
      </p:sp>
      <p:sp>
        <p:nvSpPr>
          <p:cNvPr id="3" name="TextBox 3"/>
          <p:cNvSpPr txBox="1"/>
          <p:nvPr/>
        </p:nvSpPr>
        <p:spPr>
          <a:xfrm>
            <a:off x="1028700" y="2442637"/>
            <a:ext cx="8491682" cy="4616648"/>
          </a:xfrm>
          <a:prstGeom prst="rect">
            <a:avLst/>
          </a:prstGeom>
        </p:spPr>
        <p:txBody>
          <a:bodyPr lIns="0" tIns="0" rIns="0" bIns="0" rtlCol="0" anchor="t">
            <a:spAutoFit/>
          </a:bodyPr>
          <a:lstStyle/>
          <a:p>
            <a:pPr algn="l">
              <a:lnSpc>
                <a:spcPts val="4024"/>
              </a:lnSpc>
            </a:pPr>
            <a:r>
              <a:rPr lang="en-US" sz="4024" spc="-120" dirty="0">
                <a:solidFill>
                  <a:srgbClr val="D0F0FF"/>
                </a:solidFill>
                <a:latin typeface="Arial" panose="020B0604020202020204" pitchFamily="34" charset="0"/>
                <a:ea typeface="Montserrat 3"/>
                <a:cs typeface="Arial" panose="020B0604020202020204" pitchFamily="34" charset="0"/>
                <a:sym typeface="Montserrat 3"/>
              </a:rPr>
              <a:t>Prospective Students </a:t>
            </a:r>
          </a:p>
          <a:p>
            <a:pPr marL="868981" lvl="1" indent="-434490" algn="l">
              <a:lnSpc>
                <a:spcPts val="4024"/>
              </a:lnSpc>
              <a:buFont typeface="Arial"/>
              <a:buChar char="•"/>
            </a:pPr>
            <a:r>
              <a:rPr lang="en-US" sz="4024" spc="-120" dirty="0">
                <a:solidFill>
                  <a:srgbClr val="FFFFFF"/>
                </a:solidFill>
                <a:latin typeface="Arial" panose="020B0604020202020204" pitchFamily="34" charset="0"/>
                <a:ea typeface="Montserrat 4"/>
                <a:cs typeface="Arial" panose="020B0604020202020204" pitchFamily="34" charset="0"/>
                <a:sym typeface="Montserrat 4"/>
              </a:rPr>
              <a:t>Traditional Students </a:t>
            </a:r>
          </a:p>
          <a:p>
            <a:pPr marL="868981" lvl="1" indent="-434490" algn="l">
              <a:lnSpc>
                <a:spcPts val="4024"/>
              </a:lnSpc>
              <a:buFont typeface="Arial"/>
              <a:buChar char="•"/>
            </a:pPr>
            <a:r>
              <a:rPr lang="en-US" sz="4024" spc="-120" dirty="0">
                <a:solidFill>
                  <a:srgbClr val="FFFFFF"/>
                </a:solidFill>
                <a:latin typeface="Arial" panose="020B0604020202020204" pitchFamily="34" charset="0"/>
                <a:ea typeface="Montserrat 4"/>
                <a:cs typeface="Arial" panose="020B0604020202020204" pitchFamily="34" charset="0"/>
                <a:sym typeface="Montserrat 4"/>
              </a:rPr>
              <a:t>Transfer Students </a:t>
            </a:r>
          </a:p>
          <a:p>
            <a:pPr marL="868981" lvl="1" indent="-434490" algn="l">
              <a:lnSpc>
                <a:spcPts val="4024"/>
              </a:lnSpc>
              <a:buFont typeface="Arial"/>
              <a:buChar char="•"/>
            </a:pPr>
            <a:r>
              <a:rPr lang="en-US" sz="4024" spc="-120" dirty="0">
                <a:solidFill>
                  <a:srgbClr val="FFFFFF"/>
                </a:solidFill>
                <a:latin typeface="Arial" panose="020B0604020202020204" pitchFamily="34" charset="0"/>
                <a:ea typeface="Montserrat 4"/>
                <a:cs typeface="Arial" panose="020B0604020202020204" pitchFamily="34" charset="0"/>
                <a:sym typeface="Montserrat 4"/>
              </a:rPr>
              <a:t>Graduate Students</a:t>
            </a:r>
          </a:p>
          <a:p>
            <a:pPr marL="868981" lvl="1" indent="-434490" algn="l">
              <a:lnSpc>
                <a:spcPts val="4024"/>
              </a:lnSpc>
              <a:buFont typeface="Arial"/>
              <a:buChar char="•"/>
            </a:pPr>
            <a:r>
              <a:rPr lang="en-US" sz="4024" spc="-120" dirty="0">
                <a:solidFill>
                  <a:srgbClr val="FFFFFF"/>
                </a:solidFill>
                <a:latin typeface="Arial" panose="020B0604020202020204" pitchFamily="34" charset="0"/>
                <a:ea typeface="Montserrat 4"/>
                <a:cs typeface="Arial" panose="020B0604020202020204" pitchFamily="34" charset="0"/>
                <a:sym typeface="Montserrat 4"/>
              </a:rPr>
              <a:t>Non-traditional Students</a:t>
            </a:r>
          </a:p>
          <a:p>
            <a:pPr algn="l">
              <a:lnSpc>
                <a:spcPts val="4024"/>
              </a:lnSpc>
            </a:pPr>
            <a:endParaRPr lang="en-US" sz="4024" spc="-120" dirty="0">
              <a:solidFill>
                <a:srgbClr val="FFFFFF"/>
              </a:solidFill>
              <a:latin typeface="Arial" panose="020B0604020202020204" pitchFamily="34" charset="0"/>
              <a:ea typeface="Montserrat 4"/>
              <a:cs typeface="Arial" panose="020B0604020202020204" pitchFamily="34" charset="0"/>
              <a:sym typeface="Montserrat 4"/>
            </a:endParaRPr>
          </a:p>
          <a:p>
            <a:pPr algn="l">
              <a:lnSpc>
                <a:spcPts val="4024"/>
              </a:lnSpc>
            </a:pPr>
            <a:r>
              <a:rPr lang="en-US" sz="4024" spc="-120" dirty="0">
                <a:solidFill>
                  <a:srgbClr val="D0F0FF"/>
                </a:solidFill>
                <a:latin typeface="Arial" panose="020B0604020202020204" pitchFamily="34" charset="0"/>
                <a:ea typeface="Montserrat 3"/>
                <a:cs typeface="Arial" panose="020B0604020202020204" pitchFamily="34" charset="0"/>
                <a:sym typeface="Montserrat 3"/>
              </a:rPr>
              <a:t>Parents and families</a:t>
            </a:r>
          </a:p>
          <a:p>
            <a:pPr algn="l">
              <a:lnSpc>
                <a:spcPts val="4024"/>
              </a:lnSpc>
            </a:pPr>
            <a:endParaRPr lang="en-US" sz="4024" spc="-120" dirty="0">
              <a:solidFill>
                <a:srgbClr val="D0F0FF"/>
              </a:solidFill>
              <a:latin typeface="Montserrat 3"/>
              <a:ea typeface="Montserrat 3"/>
              <a:cs typeface="Montserrat 3"/>
              <a:sym typeface="Montserrat 3"/>
            </a:endParaRPr>
          </a:p>
          <a:p>
            <a:pPr marL="0" lvl="0" indent="0" algn="l">
              <a:lnSpc>
                <a:spcPts val="4024"/>
              </a:lnSpc>
              <a:spcBef>
                <a:spcPct val="0"/>
              </a:spcBef>
            </a:pPr>
            <a:endParaRPr lang="en-US" sz="4024" spc="-120" dirty="0">
              <a:solidFill>
                <a:srgbClr val="D0F0FF"/>
              </a:solidFill>
              <a:latin typeface="Montserrat 3"/>
              <a:ea typeface="Montserrat 3"/>
              <a:cs typeface="Montserrat 3"/>
              <a:sym typeface="Montserrat 3"/>
            </a:endParaRPr>
          </a:p>
        </p:txBody>
      </p:sp>
      <p:sp>
        <p:nvSpPr>
          <p:cNvPr id="4" name="TextBox 4"/>
          <p:cNvSpPr txBox="1"/>
          <p:nvPr/>
        </p:nvSpPr>
        <p:spPr>
          <a:xfrm>
            <a:off x="8924169" y="2442637"/>
            <a:ext cx="5172139" cy="3077766"/>
          </a:xfrm>
          <a:prstGeom prst="rect">
            <a:avLst/>
          </a:prstGeom>
        </p:spPr>
        <p:txBody>
          <a:bodyPr lIns="0" tIns="0" rIns="0" bIns="0" rtlCol="0" anchor="t">
            <a:spAutoFit/>
          </a:bodyPr>
          <a:lstStyle/>
          <a:p>
            <a:pPr algn="l">
              <a:lnSpc>
                <a:spcPts val="4024"/>
              </a:lnSpc>
            </a:pPr>
            <a:r>
              <a:rPr lang="en-US" sz="4024" spc="-120" dirty="0">
                <a:solidFill>
                  <a:srgbClr val="D0F0FF"/>
                </a:solidFill>
                <a:latin typeface="Arial" panose="020B0604020202020204" pitchFamily="34" charset="0"/>
                <a:ea typeface="Montserrat 3"/>
                <a:cs typeface="Arial" panose="020B0604020202020204" pitchFamily="34" charset="0"/>
                <a:sym typeface="Montserrat 3"/>
              </a:rPr>
              <a:t>Current Students</a:t>
            </a:r>
          </a:p>
          <a:p>
            <a:pPr algn="l">
              <a:lnSpc>
                <a:spcPts val="4024"/>
              </a:lnSpc>
            </a:pPr>
            <a:endParaRPr lang="en-US" sz="4024" spc="-120" dirty="0">
              <a:solidFill>
                <a:srgbClr val="D0F0FF"/>
              </a:solidFill>
              <a:latin typeface="Arial" panose="020B0604020202020204" pitchFamily="34" charset="0"/>
              <a:ea typeface="Montserrat 3"/>
              <a:cs typeface="Arial" panose="020B0604020202020204" pitchFamily="34" charset="0"/>
              <a:sym typeface="Montserrat 3"/>
            </a:endParaRPr>
          </a:p>
          <a:p>
            <a:pPr algn="l">
              <a:lnSpc>
                <a:spcPts val="4024"/>
              </a:lnSpc>
            </a:pPr>
            <a:r>
              <a:rPr lang="en-US" sz="4024" spc="-120" dirty="0">
                <a:solidFill>
                  <a:srgbClr val="D0F0FF"/>
                </a:solidFill>
                <a:latin typeface="Arial" panose="020B0604020202020204" pitchFamily="34" charset="0"/>
                <a:ea typeface="Montserrat 3"/>
                <a:cs typeface="Arial" panose="020B0604020202020204" pitchFamily="34" charset="0"/>
                <a:sym typeface="Montserrat 3"/>
              </a:rPr>
              <a:t>Alumni</a:t>
            </a:r>
          </a:p>
          <a:p>
            <a:pPr algn="l">
              <a:lnSpc>
                <a:spcPts val="4024"/>
              </a:lnSpc>
            </a:pPr>
            <a:endParaRPr lang="en-US" sz="4024" spc="-120" dirty="0">
              <a:solidFill>
                <a:srgbClr val="D0F0FF"/>
              </a:solidFill>
              <a:latin typeface="Arial" panose="020B0604020202020204" pitchFamily="34" charset="0"/>
              <a:ea typeface="Montserrat 3"/>
              <a:cs typeface="Arial" panose="020B0604020202020204" pitchFamily="34" charset="0"/>
              <a:sym typeface="Montserrat 3"/>
            </a:endParaRPr>
          </a:p>
          <a:p>
            <a:pPr algn="l">
              <a:lnSpc>
                <a:spcPts val="4024"/>
              </a:lnSpc>
            </a:pPr>
            <a:r>
              <a:rPr lang="en-US" sz="4024" spc="-120" dirty="0">
                <a:solidFill>
                  <a:srgbClr val="D0F0FF"/>
                </a:solidFill>
                <a:latin typeface="Arial" panose="020B0604020202020204" pitchFamily="34" charset="0"/>
                <a:ea typeface="Montserrat 3"/>
                <a:cs typeface="Arial" panose="020B0604020202020204" pitchFamily="34" charset="0"/>
                <a:sym typeface="Montserrat 3"/>
              </a:rPr>
              <a:t>Donors and Funders</a:t>
            </a:r>
          </a:p>
          <a:p>
            <a:pPr marL="0" lvl="0" indent="0" algn="l">
              <a:lnSpc>
                <a:spcPts val="4024"/>
              </a:lnSpc>
              <a:spcBef>
                <a:spcPct val="0"/>
              </a:spcBef>
            </a:pPr>
            <a:endParaRPr lang="en-US" sz="4024" spc="-120" dirty="0">
              <a:solidFill>
                <a:srgbClr val="D0F0FF"/>
              </a:solidFill>
              <a:latin typeface="Montserrat 3"/>
              <a:ea typeface="Montserrat 3"/>
              <a:cs typeface="Montserrat 3"/>
              <a:sym typeface="Montserrat 3"/>
            </a:endParaRPr>
          </a:p>
        </p:txBody>
      </p:sp>
      <p:sp>
        <p:nvSpPr>
          <p:cNvPr id="5" name="TextBox 5"/>
          <p:cNvSpPr txBox="1"/>
          <p:nvPr/>
        </p:nvSpPr>
        <p:spPr>
          <a:xfrm>
            <a:off x="1028700" y="6585567"/>
            <a:ext cx="12449859" cy="937856"/>
          </a:xfrm>
          <a:prstGeom prst="rect">
            <a:avLst/>
          </a:prstGeom>
        </p:spPr>
        <p:txBody>
          <a:bodyPr lIns="0" tIns="0" rIns="0" bIns="0" rtlCol="0" anchor="t">
            <a:spAutoFit/>
          </a:bodyPr>
          <a:lstStyle/>
          <a:p>
            <a:pPr marL="0" lvl="0" indent="0" algn="l">
              <a:lnSpc>
                <a:spcPts val="7028"/>
              </a:lnSpc>
              <a:spcBef>
                <a:spcPct val="0"/>
              </a:spcBef>
            </a:pPr>
            <a:r>
              <a:rPr lang="en-US" sz="7028" spc="-210">
                <a:solidFill>
                  <a:srgbClr val="FFFFFF"/>
                </a:solidFill>
                <a:latin typeface="Montserrat 1"/>
                <a:ea typeface="Montserrat 1"/>
                <a:cs typeface="Montserrat 1"/>
                <a:sym typeface="Montserrat 1"/>
              </a:rPr>
              <a:t>Secondary Audiences</a:t>
            </a:r>
          </a:p>
        </p:txBody>
      </p:sp>
      <p:sp>
        <p:nvSpPr>
          <p:cNvPr id="6" name="TextBox 6"/>
          <p:cNvSpPr txBox="1"/>
          <p:nvPr/>
        </p:nvSpPr>
        <p:spPr>
          <a:xfrm>
            <a:off x="1028700" y="7991528"/>
            <a:ext cx="5115220" cy="2564805"/>
          </a:xfrm>
          <a:prstGeom prst="rect">
            <a:avLst/>
          </a:prstGeom>
        </p:spPr>
        <p:txBody>
          <a:bodyPr lIns="0" tIns="0" rIns="0" bIns="0" rtlCol="0" anchor="t">
            <a:spAutoFit/>
          </a:bodyPr>
          <a:lstStyle/>
          <a:p>
            <a:pPr algn="l">
              <a:lnSpc>
                <a:spcPts val="4024"/>
              </a:lnSpc>
            </a:pPr>
            <a:r>
              <a:rPr lang="en-US" sz="4024" spc="-120" dirty="0">
                <a:solidFill>
                  <a:srgbClr val="D0F0FF"/>
                </a:solidFill>
                <a:latin typeface="Arial" panose="020B0604020202020204" pitchFamily="34" charset="0"/>
                <a:ea typeface="Montserrat 3"/>
                <a:cs typeface="Arial" panose="020B0604020202020204" pitchFamily="34" charset="0"/>
                <a:sym typeface="Montserrat 3"/>
              </a:rPr>
              <a:t>Faculty and Staff</a:t>
            </a:r>
          </a:p>
          <a:p>
            <a:pPr marL="868981" lvl="1" indent="-434490" algn="l">
              <a:lnSpc>
                <a:spcPts val="4024"/>
              </a:lnSpc>
              <a:buFont typeface="Arial"/>
              <a:buChar char="•"/>
            </a:pPr>
            <a:r>
              <a:rPr lang="en-US" sz="4024" spc="-120" dirty="0">
                <a:solidFill>
                  <a:srgbClr val="FFFFFF"/>
                </a:solidFill>
                <a:latin typeface="Arial" panose="020B0604020202020204" pitchFamily="34" charset="0"/>
                <a:ea typeface="Montserrat 4"/>
                <a:cs typeface="Arial" panose="020B0604020202020204" pitchFamily="34" charset="0"/>
                <a:sym typeface="Montserrat 4"/>
              </a:rPr>
              <a:t>Current</a:t>
            </a:r>
          </a:p>
          <a:p>
            <a:pPr marL="868981" lvl="1" indent="-434490" algn="l">
              <a:lnSpc>
                <a:spcPts val="4024"/>
              </a:lnSpc>
              <a:buFont typeface="Arial"/>
              <a:buChar char="•"/>
            </a:pPr>
            <a:r>
              <a:rPr lang="en-US" sz="4024" spc="-120" dirty="0">
                <a:solidFill>
                  <a:srgbClr val="FFFFFF"/>
                </a:solidFill>
                <a:latin typeface="Arial" panose="020B0604020202020204" pitchFamily="34" charset="0"/>
                <a:ea typeface="Montserrat 4"/>
                <a:cs typeface="Arial" panose="020B0604020202020204" pitchFamily="34" charset="0"/>
                <a:sym typeface="Montserrat 4"/>
              </a:rPr>
              <a:t>Prospective</a:t>
            </a:r>
          </a:p>
          <a:p>
            <a:pPr algn="l">
              <a:lnSpc>
                <a:spcPts val="4024"/>
              </a:lnSpc>
            </a:pPr>
            <a:endParaRPr lang="en-US" sz="4024" spc="-120" dirty="0">
              <a:solidFill>
                <a:srgbClr val="FFFFFF"/>
              </a:solidFill>
              <a:latin typeface="Montserrat 4"/>
              <a:ea typeface="Montserrat 4"/>
              <a:cs typeface="Montserrat 4"/>
              <a:sym typeface="Montserrat 4"/>
            </a:endParaRPr>
          </a:p>
          <a:p>
            <a:pPr algn="l">
              <a:lnSpc>
                <a:spcPts val="4024"/>
              </a:lnSpc>
              <a:spcBef>
                <a:spcPct val="0"/>
              </a:spcBef>
            </a:pPr>
            <a:endParaRPr lang="en-US" sz="4024" spc="-120" dirty="0">
              <a:solidFill>
                <a:srgbClr val="FFFFFF"/>
              </a:solidFill>
              <a:latin typeface="Montserrat 4"/>
              <a:ea typeface="Montserrat 4"/>
              <a:cs typeface="Montserrat 4"/>
              <a:sym typeface="Montserrat 4"/>
            </a:endParaRPr>
          </a:p>
        </p:txBody>
      </p:sp>
      <p:sp>
        <p:nvSpPr>
          <p:cNvPr id="7" name="TextBox 7"/>
          <p:cNvSpPr txBox="1"/>
          <p:nvPr/>
        </p:nvSpPr>
        <p:spPr>
          <a:xfrm>
            <a:off x="8577419" y="7991528"/>
            <a:ext cx="4675869" cy="1532417"/>
          </a:xfrm>
          <a:prstGeom prst="rect">
            <a:avLst/>
          </a:prstGeom>
        </p:spPr>
        <p:txBody>
          <a:bodyPr lIns="0" tIns="0" rIns="0" bIns="0" rtlCol="0" anchor="t">
            <a:spAutoFit/>
          </a:bodyPr>
          <a:lstStyle/>
          <a:p>
            <a:pPr algn="l">
              <a:lnSpc>
                <a:spcPts val="4024"/>
              </a:lnSpc>
            </a:pPr>
            <a:r>
              <a:rPr lang="en-US" sz="4024" spc="-120" dirty="0">
                <a:solidFill>
                  <a:srgbClr val="D0F0FF"/>
                </a:solidFill>
                <a:latin typeface="Arial" panose="020B0604020202020204" pitchFamily="34" charset="0"/>
                <a:ea typeface="Montserrat 3"/>
                <a:cs typeface="Arial" panose="020B0604020202020204" pitchFamily="34" charset="0"/>
                <a:sym typeface="Montserrat 3"/>
              </a:rPr>
              <a:t>Local Community</a:t>
            </a:r>
          </a:p>
          <a:p>
            <a:pPr algn="l">
              <a:lnSpc>
                <a:spcPts val="4024"/>
              </a:lnSpc>
            </a:pPr>
            <a:endParaRPr lang="en-US" sz="4024" spc="-120" dirty="0">
              <a:solidFill>
                <a:srgbClr val="D0F0FF"/>
              </a:solidFill>
              <a:latin typeface="Montserrat 3"/>
              <a:ea typeface="Montserrat 3"/>
              <a:cs typeface="Montserrat 3"/>
              <a:sym typeface="Montserrat 3"/>
            </a:endParaRPr>
          </a:p>
          <a:p>
            <a:pPr algn="l">
              <a:lnSpc>
                <a:spcPts val="4024"/>
              </a:lnSpc>
              <a:spcBef>
                <a:spcPct val="0"/>
              </a:spcBef>
            </a:pPr>
            <a:endParaRPr lang="en-US" sz="4024" spc="-120" dirty="0">
              <a:solidFill>
                <a:srgbClr val="D0F0FF"/>
              </a:solidFill>
              <a:latin typeface="Montserrat 3"/>
              <a:ea typeface="Montserrat 3"/>
              <a:cs typeface="Montserrat 3"/>
              <a:sym typeface="Montserrat 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087"/>
        </a:solidFill>
        <a:effectLst/>
      </p:bgPr>
    </p:bg>
    <p:spTree>
      <p:nvGrpSpPr>
        <p:cNvPr id="1" name=""/>
        <p:cNvGrpSpPr/>
        <p:nvPr/>
      </p:nvGrpSpPr>
      <p:grpSpPr>
        <a:xfrm>
          <a:off x="0" y="0"/>
          <a:ext cx="0" cy="0"/>
          <a:chOff x="0" y="0"/>
          <a:chExt cx="0" cy="0"/>
        </a:xfrm>
      </p:grpSpPr>
      <p:sp>
        <p:nvSpPr>
          <p:cNvPr id="2" name="Freeform 2"/>
          <p:cNvSpPr/>
          <p:nvPr/>
        </p:nvSpPr>
        <p:spPr>
          <a:xfrm>
            <a:off x="15874531" y="8070304"/>
            <a:ext cx="2035873" cy="1797233"/>
          </a:xfrm>
          <a:custGeom>
            <a:avLst/>
            <a:gdLst/>
            <a:ahLst/>
            <a:cxnLst/>
            <a:rect l="l" t="t" r="r" b="b"/>
            <a:pathLst>
              <a:path w="2035873" h="1797233">
                <a:moveTo>
                  <a:pt x="0" y="0"/>
                </a:moveTo>
                <a:lnTo>
                  <a:pt x="2035873" y="0"/>
                </a:lnTo>
                <a:lnTo>
                  <a:pt x="2035873" y="1797233"/>
                </a:lnTo>
                <a:lnTo>
                  <a:pt x="0" y="1797233"/>
                </a:lnTo>
                <a:lnTo>
                  <a:pt x="0" y="0"/>
                </a:lnTo>
                <a:close/>
              </a:path>
            </a:pathLst>
          </a:custGeom>
          <a:blipFill>
            <a:blip r:embed="rId2"/>
            <a:stretch>
              <a:fillRect l="-42642" r="-41457" b="-82833"/>
            </a:stretch>
          </a:blipFill>
        </p:spPr>
      </p:sp>
      <p:sp>
        <p:nvSpPr>
          <p:cNvPr id="3" name="TextBox 3"/>
          <p:cNvSpPr txBox="1"/>
          <p:nvPr/>
        </p:nvSpPr>
        <p:spPr>
          <a:xfrm>
            <a:off x="1028700" y="4520078"/>
            <a:ext cx="11922227" cy="1342095"/>
          </a:xfrm>
          <a:prstGeom prst="rect">
            <a:avLst/>
          </a:prstGeom>
        </p:spPr>
        <p:txBody>
          <a:bodyPr lIns="0" tIns="0" rIns="0" bIns="0" rtlCol="0" anchor="t">
            <a:spAutoFit/>
          </a:bodyPr>
          <a:lstStyle/>
          <a:p>
            <a:pPr marL="0" lvl="0" indent="0" algn="l">
              <a:lnSpc>
                <a:spcPts val="10331"/>
              </a:lnSpc>
            </a:pPr>
            <a:r>
              <a:rPr lang="en-US" sz="9478" spc="-284">
                <a:solidFill>
                  <a:srgbClr val="FFFFFF"/>
                </a:solidFill>
                <a:latin typeface="Montserrat 1"/>
                <a:ea typeface="Montserrat 1"/>
                <a:cs typeface="Montserrat 1"/>
                <a:sym typeface="Montserrat 1"/>
              </a:rPr>
              <a:t>Social Media </a:t>
            </a:r>
            <a:r>
              <a:rPr lang="en-US" sz="9478" spc="-284">
                <a:solidFill>
                  <a:srgbClr val="007DBA"/>
                </a:solidFill>
                <a:latin typeface="Montserrat 1"/>
                <a:ea typeface="Montserrat 1"/>
                <a:cs typeface="Montserrat 1"/>
                <a:sym typeface="Montserrat 1"/>
              </a:rPr>
              <a:t>Goals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288000" cy="1028700"/>
            <a:chOff x="0" y="0"/>
            <a:chExt cx="24384000" cy="1371600"/>
          </a:xfrm>
        </p:grpSpPr>
        <p:sp>
          <p:nvSpPr>
            <p:cNvPr id="3" name="AutoShape 3"/>
            <p:cNvSpPr/>
            <p:nvPr/>
          </p:nvSpPr>
          <p:spPr>
            <a:xfrm>
              <a:off x="0" y="0"/>
              <a:ext cx="24384000" cy="1371600"/>
            </a:xfrm>
            <a:prstGeom prst="rect">
              <a:avLst/>
            </a:prstGeom>
            <a:solidFill>
              <a:srgbClr val="007DBA"/>
            </a:solidFill>
          </p:spPr>
        </p:sp>
      </p:grpSp>
      <p:sp>
        <p:nvSpPr>
          <p:cNvPr id="4" name="TextBox 4"/>
          <p:cNvSpPr txBox="1"/>
          <p:nvPr/>
        </p:nvSpPr>
        <p:spPr>
          <a:xfrm>
            <a:off x="670214" y="9516764"/>
            <a:ext cx="3397902" cy="511771"/>
          </a:xfrm>
          <a:prstGeom prst="rect">
            <a:avLst/>
          </a:prstGeom>
        </p:spPr>
        <p:txBody>
          <a:bodyPr lIns="0" tIns="0" rIns="0" bIns="0" rtlCol="0" anchor="t">
            <a:spAutoFit/>
          </a:bodyPr>
          <a:lstStyle/>
          <a:p>
            <a:pPr algn="l">
              <a:lnSpc>
                <a:spcPts val="4083"/>
              </a:lnSpc>
            </a:pPr>
            <a:r>
              <a:rPr lang="en-US" sz="3402" dirty="0">
                <a:solidFill>
                  <a:srgbClr val="FFFFFF"/>
                </a:solidFill>
                <a:latin typeface="Arial" panose="020B0604020202020204" pitchFamily="34" charset="0"/>
                <a:ea typeface="Montserrat 3"/>
                <a:cs typeface="Arial" panose="020B0604020202020204" pitchFamily="34" charset="0"/>
                <a:sym typeface="Montserrat 3"/>
              </a:rPr>
              <a:t>* Delete Slide</a:t>
            </a:r>
          </a:p>
        </p:txBody>
      </p:sp>
      <p:sp>
        <p:nvSpPr>
          <p:cNvPr id="5" name="TextBox 5"/>
          <p:cNvSpPr txBox="1"/>
          <p:nvPr/>
        </p:nvSpPr>
        <p:spPr>
          <a:xfrm>
            <a:off x="1028700" y="2256790"/>
            <a:ext cx="16230600" cy="4072333"/>
          </a:xfrm>
          <a:prstGeom prst="rect">
            <a:avLst/>
          </a:prstGeom>
        </p:spPr>
        <p:txBody>
          <a:bodyPr lIns="0" tIns="0" rIns="0" bIns="0" rtlCol="0" anchor="t">
            <a:spAutoFit/>
          </a:bodyPr>
          <a:lstStyle/>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Set goals for what you want to achieve through your social media efforts. These goals should keep your audience in mind and align with your department's or group’s objectives.</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algn="l">
              <a:lnSpc>
                <a:spcPts val="4649"/>
              </a:lnSpc>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Once you have your goal selected, further define the strategy for how you will reach it.</a:t>
            </a:r>
          </a:p>
          <a:p>
            <a:pPr algn="l">
              <a:lnSpc>
                <a:spcPts val="4649"/>
              </a:lnSpc>
            </a:pPr>
            <a:endParaRPr lang="en-US" sz="3099" spc="-92" dirty="0">
              <a:solidFill>
                <a:srgbClr val="303030"/>
              </a:solidFill>
              <a:latin typeface="Arial" panose="020B0604020202020204" pitchFamily="34" charset="0"/>
              <a:ea typeface="Montserrat 2"/>
              <a:cs typeface="Arial" panose="020B0604020202020204" pitchFamily="34" charset="0"/>
              <a:sym typeface="Montserrat 2"/>
            </a:endParaRPr>
          </a:p>
          <a:p>
            <a:pPr marL="0" lvl="0" indent="0" algn="l">
              <a:lnSpc>
                <a:spcPts val="4649"/>
              </a:lnSpc>
              <a:spcBef>
                <a:spcPct val="0"/>
              </a:spcBef>
            </a:pPr>
            <a:r>
              <a:rPr lang="en-US" sz="3099" spc="-92" dirty="0">
                <a:solidFill>
                  <a:srgbClr val="303030"/>
                </a:solidFill>
                <a:latin typeface="Arial" panose="020B0604020202020204" pitchFamily="34" charset="0"/>
                <a:ea typeface="Montserrat 2"/>
                <a:cs typeface="Arial" panose="020B0604020202020204" pitchFamily="34" charset="0"/>
                <a:sym typeface="Montserrat 2"/>
              </a:rPr>
              <a:t>You’ll then need to decide how you’ll measure your progress. For more information and examples of KPI, visit our blog, “</a:t>
            </a:r>
            <a:r>
              <a:rPr lang="en-US" sz="3099" u="sng" spc="-92" dirty="0">
                <a:solidFill>
                  <a:srgbClr val="303030"/>
                </a:solidFill>
                <a:latin typeface="Arial" panose="020B0604020202020204" pitchFamily="34" charset="0"/>
                <a:ea typeface="Montserrat 2"/>
                <a:cs typeface="Arial" panose="020B0604020202020204" pitchFamily="34" charset="0"/>
                <a:sym typeface="Montserrat 2"/>
                <a:hlinkClick r:id="rId3" tooltip="https://www.worcester.edu/about/university-communications/office-of-communications-marketing/social-media/training-resouces/social-media-analytics-guide/"/>
              </a:rPr>
              <a:t>A Guide to Measuring Social Media Success</a:t>
            </a:r>
            <a:r>
              <a:rPr lang="en-US" sz="3099" spc="-92" dirty="0">
                <a:solidFill>
                  <a:srgbClr val="303030"/>
                </a:solidFill>
                <a:latin typeface="Arial" panose="020B0604020202020204" pitchFamily="34" charset="0"/>
                <a:ea typeface="Montserrat 2"/>
                <a:cs typeface="Arial" panose="020B0604020202020204" pitchFamily="34" charset="0"/>
                <a:sym typeface="Montserrat 2"/>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597869" y="2593280"/>
            <a:ext cx="17228141" cy="7283582"/>
            <a:chOff x="0" y="0"/>
            <a:chExt cx="4528291" cy="1914436"/>
          </a:xfrm>
        </p:grpSpPr>
        <p:sp>
          <p:nvSpPr>
            <p:cNvPr id="3" name="Freeform 3"/>
            <p:cNvSpPr/>
            <p:nvPr/>
          </p:nvSpPr>
          <p:spPr>
            <a:xfrm>
              <a:off x="0" y="0"/>
              <a:ext cx="4528291" cy="1914436"/>
            </a:xfrm>
            <a:custGeom>
              <a:avLst/>
              <a:gdLst/>
              <a:ahLst/>
              <a:cxnLst/>
              <a:rect l="l" t="t" r="r" b="b"/>
              <a:pathLst>
                <a:path w="4528291" h="1914436">
                  <a:moveTo>
                    <a:pt x="0" y="0"/>
                  </a:moveTo>
                  <a:lnTo>
                    <a:pt x="4528291" y="0"/>
                  </a:lnTo>
                  <a:lnTo>
                    <a:pt x="4528291" y="1914436"/>
                  </a:lnTo>
                  <a:lnTo>
                    <a:pt x="0" y="1914436"/>
                  </a:lnTo>
                  <a:close/>
                </a:path>
              </a:pathLst>
            </a:custGeom>
            <a:solidFill>
              <a:srgbClr val="FFFFFF"/>
            </a:solidFill>
          </p:spPr>
        </p:sp>
        <p:sp>
          <p:nvSpPr>
            <p:cNvPr id="4" name="TextBox 4"/>
            <p:cNvSpPr txBox="1"/>
            <p:nvPr/>
          </p:nvSpPr>
          <p:spPr>
            <a:xfrm>
              <a:off x="0" y="47625"/>
              <a:ext cx="4528291" cy="1866811"/>
            </a:xfrm>
            <a:prstGeom prst="rect">
              <a:avLst/>
            </a:prstGeom>
          </p:spPr>
          <p:txBody>
            <a:bodyPr lIns="50800" tIns="50800" rIns="50800" bIns="50800" rtlCol="0" anchor="ctr"/>
            <a:lstStyle/>
            <a:p>
              <a:pPr algn="ctr">
                <a:lnSpc>
                  <a:spcPts val="2620"/>
                </a:lnSpc>
              </a:pPr>
              <a:endParaRPr/>
            </a:p>
          </p:txBody>
        </p:sp>
      </p:grpSp>
      <p:sp>
        <p:nvSpPr>
          <p:cNvPr id="5" name="TextBox 5"/>
          <p:cNvSpPr txBox="1"/>
          <p:nvPr/>
        </p:nvSpPr>
        <p:spPr>
          <a:xfrm>
            <a:off x="742559" y="613410"/>
            <a:ext cx="12703420" cy="963930"/>
          </a:xfrm>
          <a:prstGeom prst="rect">
            <a:avLst/>
          </a:prstGeom>
        </p:spPr>
        <p:txBody>
          <a:bodyPr lIns="0" tIns="0" rIns="0" bIns="0" rtlCol="0" anchor="t">
            <a:spAutoFit/>
          </a:bodyPr>
          <a:lstStyle/>
          <a:p>
            <a:pPr marL="0" lvl="0" indent="0" algn="l">
              <a:lnSpc>
                <a:spcPts val="7200"/>
              </a:lnSpc>
              <a:spcBef>
                <a:spcPct val="0"/>
              </a:spcBef>
            </a:pPr>
            <a:r>
              <a:rPr lang="en-US" sz="7200" spc="-215">
                <a:solidFill>
                  <a:srgbClr val="FFFFFF"/>
                </a:solidFill>
                <a:latin typeface="Montserrat 1"/>
                <a:ea typeface="Montserrat 1"/>
                <a:cs typeface="Montserrat 1"/>
                <a:sym typeface="Montserrat 1"/>
              </a:rPr>
              <a:t>Social Media Goals</a:t>
            </a:r>
          </a:p>
        </p:txBody>
      </p:sp>
      <p:sp>
        <p:nvSpPr>
          <p:cNvPr id="6" name="TextBox 6"/>
          <p:cNvSpPr txBox="1"/>
          <p:nvPr/>
        </p:nvSpPr>
        <p:spPr>
          <a:xfrm>
            <a:off x="742559" y="1705336"/>
            <a:ext cx="2191447" cy="538609"/>
          </a:xfrm>
          <a:prstGeom prst="rect">
            <a:avLst/>
          </a:prstGeom>
        </p:spPr>
        <p:txBody>
          <a:bodyPr lIns="0" tIns="0" rIns="0" bIns="0" rtlCol="0" anchor="t">
            <a:spAutoFit/>
          </a:bodyPr>
          <a:lstStyle/>
          <a:p>
            <a:pPr marL="0" lvl="0" indent="0" algn="l">
              <a:lnSpc>
                <a:spcPts val="4200"/>
              </a:lnSpc>
              <a:spcBef>
                <a:spcPct val="0"/>
              </a:spcBef>
            </a:pPr>
            <a:r>
              <a:rPr lang="en-US" sz="4200" spc="-126" dirty="0">
                <a:solidFill>
                  <a:srgbClr val="FFFFFF"/>
                </a:solidFill>
                <a:latin typeface="Arial" panose="020B0604020202020204" pitchFamily="34" charset="0"/>
                <a:ea typeface="Montserrat 1"/>
                <a:cs typeface="Arial" panose="020B0604020202020204" pitchFamily="34" charset="0"/>
                <a:sym typeface="Montserrat 1"/>
              </a:rPr>
              <a:t>We will:</a:t>
            </a:r>
          </a:p>
        </p:txBody>
      </p:sp>
      <p:grpSp>
        <p:nvGrpSpPr>
          <p:cNvPr id="7" name="Group 7"/>
          <p:cNvGrpSpPr/>
          <p:nvPr/>
        </p:nvGrpSpPr>
        <p:grpSpPr>
          <a:xfrm>
            <a:off x="641950" y="2652004"/>
            <a:ext cx="1425045" cy="3535713"/>
            <a:chOff x="0" y="0"/>
            <a:chExt cx="374563" cy="929336"/>
          </a:xfrm>
        </p:grpSpPr>
        <p:sp>
          <p:nvSpPr>
            <p:cNvPr id="8" name="Freeform 8"/>
            <p:cNvSpPr/>
            <p:nvPr/>
          </p:nvSpPr>
          <p:spPr>
            <a:xfrm>
              <a:off x="0" y="0"/>
              <a:ext cx="374563" cy="929336"/>
            </a:xfrm>
            <a:custGeom>
              <a:avLst/>
              <a:gdLst/>
              <a:ahLst/>
              <a:cxnLst/>
              <a:rect l="l" t="t" r="r" b="b"/>
              <a:pathLst>
                <a:path w="374563" h="929336">
                  <a:moveTo>
                    <a:pt x="0" y="0"/>
                  </a:moveTo>
                  <a:lnTo>
                    <a:pt x="374563" y="0"/>
                  </a:lnTo>
                  <a:lnTo>
                    <a:pt x="374563" y="929336"/>
                  </a:lnTo>
                  <a:lnTo>
                    <a:pt x="0" y="929336"/>
                  </a:lnTo>
                  <a:close/>
                </a:path>
              </a:pathLst>
            </a:custGeom>
            <a:solidFill>
              <a:srgbClr val="003087"/>
            </a:solidFill>
          </p:spPr>
        </p:sp>
        <p:sp>
          <p:nvSpPr>
            <p:cNvPr id="9" name="TextBox 9"/>
            <p:cNvSpPr txBox="1"/>
            <p:nvPr/>
          </p:nvSpPr>
          <p:spPr>
            <a:xfrm>
              <a:off x="0" y="47625"/>
              <a:ext cx="374563" cy="881711"/>
            </a:xfrm>
            <a:prstGeom prst="rect">
              <a:avLst/>
            </a:prstGeom>
          </p:spPr>
          <p:txBody>
            <a:bodyPr lIns="50800" tIns="50800" rIns="50800" bIns="50800" rtlCol="0" anchor="ctr"/>
            <a:lstStyle/>
            <a:p>
              <a:pPr algn="ctr">
                <a:lnSpc>
                  <a:spcPts val="2620"/>
                </a:lnSpc>
              </a:pPr>
              <a:endParaRPr/>
            </a:p>
          </p:txBody>
        </p:sp>
      </p:grpSp>
      <p:grpSp>
        <p:nvGrpSpPr>
          <p:cNvPr id="10" name="Group 10"/>
          <p:cNvGrpSpPr/>
          <p:nvPr/>
        </p:nvGrpSpPr>
        <p:grpSpPr>
          <a:xfrm>
            <a:off x="641950" y="6300358"/>
            <a:ext cx="1425045" cy="3535713"/>
            <a:chOff x="0" y="0"/>
            <a:chExt cx="374563" cy="929336"/>
          </a:xfrm>
        </p:grpSpPr>
        <p:sp>
          <p:nvSpPr>
            <p:cNvPr id="11" name="Freeform 11"/>
            <p:cNvSpPr/>
            <p:nvPr/>
          </p:nvSpPr>
          <p:spPr>
            <a:xfrm>
              <a:off x="0" y="0"/>
              <a:ext cx="374563" cy="929336"/>
            </a:xfrm>
            <a:custGeom>
              <a:avLst/>
              <a:gdLst/>
              <a:ahLst/>
              <a:cxnLst/>
              <a:rect l="l" t="t" r="r" b="b"/>
              <a:pathLst>
                <a:path w="374563" h="929336">
                  <a:moveTo>
                    <a:pt x="0" y="0"/>
                  </a:moveTo>
                  <a:lnTo>
                    <a:pt x="374563" y="0"/>
                  </a:lnTo>
                  <a:lnTo>
                    <a:pt x="374563" y="929336"/>
                  </a:lnTo>
                  <a:lnTo>
                    <a:pt x="0" y="929336"/>
                  </a:lnTo>
                  <a:close/>
                </a:path>
              </a:pathLst>
            </a:custGeom>
            <a:solidFill>
              <a:srgbClr val="003087"/>
            </a:solidFill>
          </p:spPr>
        </p:sp>
        <p:sp>
          <p:nvSpPr>
            <p:cNvPr id="12" name="TextBox 12"/>
            <p:cNvSpPr txBox="1"/>
            <p:nvPr/>
          </p:nvSpPr>
          <p:spPr>
            <a:xfrm>
              <a:off x="0" y="47625"/>
              <a:ext cx="374563" cy="881711"/>
            </a:xfrm>
            <a:prstGeom prst="rect">
              <a:avLst/>
            </a:prstGeom>
          </p:spPr>
          <p:txBody>
            <a:bodyPr lIns="50800" tIns="50800" rIns="50800" bIns="50800" rtlCol="0" anchor="ctr"/>
            <a:lstStyle/>
            <a:p>
              <a:pPr algn="ctr">
                <a:lnSpc>
                  <a:spcPts val="2620"/>
                </a:lnSpc>
              </a:pPr>
              <a:endParaRPr/>
            </a:p>
          </p:txBody>
        </p:sp>
      </p:grpSp>
      <p:grpSp>
        <p:nvGrpSpPr>
          <p:cNvPr id="13" name="Group 13"/>
          <p:cNvGrpSpPr/>
          <p:nvPr/>
        </p:nvGrpSpPr>
        <p:grpSpPr>
          <a:xfrm>
            <a:off x="2066995" y="6300358"/>
            <a:ext cx="15712938" cy="3535713"/>
            <a:chOff x="0" y="0"/>
            <a:chExt cx="4130031" cy="929336"/>
          </a:xfrm>
        </p:grpSpPr>
        <p:sp>
          <p:nvSpPr>
            <p:cNvPr id="14" name="Freeform 14"/>
            <p:cNvSpPr/>
            <p:nvPr/>
          </p:nvSpPr>
          <p:spPr>
            <a:xfrm>
              <a:off x="0" y="0"/>
              <a:ext cx="4130031" cy="929336"/>
            </a:xfrm>
            <a:custGeom>
              <a:avLst/>
              <a:gdLst/>
              <a:ahLst/>
              <a:cxnLst/>
              <a:rect l="l" t="t" r="r" b="b"/>
              <a:pathLst>
                <a:path w="4130031" h="929336">
                  <a:moveTo>
                    <a:pt x="0" y="0"/>
                  </a:moveTo>
                  <a:lnTo>
                    <a:pt x="4130031" y="0"/>
                  </a:lnTo>
                  <a:lnTo>
                    <a:pt x="4130031" y="929336"/>
                  </a:lnTo>
                  <a:lnTo>
                    <a:pt x="0" y="929336"/>
                  </a:lnTo>
                  <a:close/>
                </a:path>
              </a:pathLst>
            </a:custGeom>
            <a:solidFill>
              <a:srgbClr val="D0F0FF"/>
            </a:solidFill>
          </p:spPr>
        </p:sp>
        <p:sp>
          <p:nvSpPr>
            <p:cNvPr id="15" name="TextBox 15"/>
            <p:cNvSpPr txBox="1"/>
            <p:nvPr/>
          </p:nvSpPr>
          <p:spPr>
            <a:xfrm>
              <a:off x="0" y="47625"/>
              <a:ext cx="4130031" cy="881711"/>
            </a:xfrm>
            <a:prstGeom prst="rect">
              <a:avLst/>
            </a:prstGeom>
          </p:spPr>
          <p:txBody>
            <a:bodyPr lIns="50800" tIns="50800" rIns="50800" bIns="50800" rtlCol="0" anchor="ctr"/>
            <a:lstStyle/>
            <a:p>
              <a:pPr algn="ctr">
                <a:lnSpc>
                  <a:spcPts val="2620"/>
                </a:lnSpc>
              </a:pPr>
              <a:endParaRPr/>
            </a:p>
          </p:txBody>
        </p:sp>
      </p:grpSp>
      <p:sp>
        <p:nvSpPr>
          <p:cNvPr id="16" name="TextBox 16"/>
          <p:cNvSpPr txBox="1"/>
          <p:nvPr/>
        </p:nvSpPr>
        <p:spPr>
          <a:xfrm>
            <a:off x="1190984" y="4093110"/>
            <a:ext cx="326977" cy="758277"/>
          </a:xfrm>
          <a:prstGeom prst="rect">
            <a:avLst/>
          </a:prstGeom>
        </p:spPr>
        <p:txBody>
          <a:bodyPr lIns="0" tIns="0" rIns="0" bIns="0" rtlCol="0" anchor="t">
            <a:spAutoFit/>
          </a:bodyPr>
          <a:lstStyle/>
          <a:p>
            <a:pPr marL="0" lvl="0" indent="0" algn="l">
              <a:lnSpc>
                <a:spcPts val="5663"/>
              </a:lnSpc>
              <a:spcBef>
                <a:spcPct val="0"/>
              </a:spcBef>
            </a:pPr>
            <a:r>
              <a:rPr lang="en-US" sz="5663" spc="-169">
                <a:solidFill>
                  <a:srgbClr val="FFFFFF"/>
                </a:solidFill>
                <a:latin typeface="Montserrat 1"/>
                <a:ea typeface="Montserrat 1"/>
                <a:cs typeface="Montserrat 1"/>
                <a:sym typeface="Montserrat 1"/>
              </a:rPr>
              <a:t>1</a:t>
            </a:r>
          </a:p>
        </p:txBody>
      </p:sp>
      <p:sp>
        <p:nvSpPr>
          <p:cNvPr id="17" name="TextBox 17"/>
          <p:cNvSpPr txBox="1"/>
          <p:nvPr/>
        </p:nvSpPr>
        <p:spPr>
          <a:xfrm>
            <a:off x="1190984" y="7741464"/>
            <a:ext cx="326977" cy="758277"/>
          </a:xfrm>
          <a:prstGeom prst="rect">
            <a:avLst/>
          </a:prstGeom>
        </p:spPr>
        <p:txBody>
          <a:bodyPr lIns="0" tIns="0" rIns="0" bIns="0" rtlCol="0" anchor="t">
            <a:spAutoFit/>
          </a:bodyPr>
          <a:lstStyle/>
          <a:p>
            <a:pPr marL="0" lvl="0" indent="0" algn="l">
              <a:lnSpc>
                <a:spcPts val="5663"/>
              </a:lnSpc>
              <a:spcBef>
                <a:spcPct val="0"/>
              </a:spcBef>
            </a:pPr>
            <a:r>
              <a:rPr lang="en-US" sz="5663" spc="-169">
                <a:solidFill>
                  <a:srgbClr val="FFFFFF"/>
                </a:solidFill>
                <a:latin typeface="Montserrat 1"/>
                <a:ea typeface="Montserrat 1"/>
                <a:cs typeface="Montserrat 1"/>
                <a:sym typeface="Montserrat 1"/>
              </a:rPr>
              <a:t>2</a:t>
            </a:r>
          </a:p>
        </p:txBody>
      </p:sp>
      <p:sp>
        <p:nvSpPr>
          <p:cNvPr id="18" name="TextBox 18"/>
          <p:cNvSpPr txBox="1"/>
          <p:nvPr/>
        </p:nvSpPr>
        <p:spPr>
          <a:xfrm>
            <a:off x="2403694" y="2995605"/>
            <a:ext cx="15223089" cy="654025"/>
          </a:xfrm>
          <a:prstGeom prst="rect">
            <a:avLst/>
          </a:prstGeom>
        </p:spPr>
        <p:txBody>
          <a:bodyPr lIns="0" tIns="0" rIns="0" bIns="0" rtlCol="0" anchor="t">
            <a:spAutoFit/>
          </a:bodyPr>
          <a:lstStyle/>
          <a:p>
            <a:pPr algn="l">
              <a:lnSpc>
                <a:spcPts val="2685"/>
              </a:lnSpc>
            </a:pPr>
            <a:r>
              <a:rPr lang="en-US" sz="2685" b="1" spc="-80" dirty="0">
                <a:solidFill>
                  <a:srgbClr val="E1523D"/>
                </a:solidFill>
                <a:latin typeface="Arial" panose="020B0604020202020204" pitchFamily="34" charset="0"/>
                <a:ea typeface="Montserrat 1"/>
                <a:cs typeface="Arial" panose="020B0604020202020204" pitchFamily="34" charset="0"/>
                <a:sym typeface="Montserrat 1"/>
              </a:rPr>
              <a:t>Example: Increase Brand Awareness &amp; Familiarity:</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Enhance the university’s visibility and recognition among prospective students, parents, and community.</a:t>
            </a:r>
          </a:p>
        </p:txBody>
      </p:sp>
      <p:sp>
        <p:nvSpPr>
          <p:cNvPr id="19" name="TextBox 19"/>
          <p:cNvSpPr txBox="1"/>
          <p:nvPr/>
        </p:nvSpPr>
        <p:spPr>
          <a:xfrm>
            <a:off x="2369985" y="3949108"/>
            <a:ext cx="14923024" cy="923330"/>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Strategy: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Share engaging and informative content that highlights the university’s programs, campus life, student achievements, faculty expertise, and community involvement.</a:t>
            </a:r>
          </a:p>
        </p:txBody>
      </p:sp>
      <p:sp>
        <p:nvSpPr>
          <p:cNvPr id="20" name="TextBox 20"/>
          <p:cNvSpPr txBox="1"/>
          <p:nvPr/>
        </p:nvSpPr>
        <p:spPr>
          <a:xfrm>
            <a:off x="2369985" y="5246303"/>
            <a:ext cx="14416959" cy="615553"/>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KPI’s: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Follower growth, post reach, impressions, and brand mentions.</a:t>
            </a:r>
          </a:p>
        </p:txBody>
      </p:sp>
      <p:sp>
        <p:nvSpPr>
          <p:cNvPr id="21" name="TextBox 21"/>
          <p:cNvSpPr txBox="1"/>
          <p:nvPr/>
        </p:nvSpPr>
        <p:spPr>
          <a:xfrm>
            <a:off x="2403694" y="6705420"/>
            <a:ext cx="14923024" cy="654025"/>
          </a:xfrm>
          <a:prstGeom prst="rect">
            <a:avLst/>
          </a:prstGeom>
        </p:spPr>
        <p:txBody>
          <a:bodyPr lIns="0" tIns="0" rIns="0" bIns="0" rtlCol="0" anchor="t">
            <a:spAutoFit/>
          </a:bodyPr>
          <a:lstStyle/>
          <a:p>
            <a:pPr algn="l">
              <a:lnSpc>
                <a:spcPts val="2685"/>
              </a:lnSpc>
            </a:pPr>
            <a:r>
              <a:rPr lang="en-US" sz="2685" b="1" spc="-80" dirty="0">
                <a:solidFill>
                  <a:srgbClr val="007DBA"/>
                </a:solidFill>
                <a:latin typeface="Arial" panose="020B0604020202020204" pitchFamily="34" charset="0"/>
                <a:ea typeface="Montserrat 1"/>
                <a:cs typeface="Arial" panose="020B0604020202020204" pitchFamily="34" charset="0"/>
                <a:sym typeface="Montserrat 1"/>
              </a:rPr>
              <a:t>Goal #2</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Description of goal</a:t>
            </a:r>
          </a:p>
        </p:txBody>
      </p:sp>
      <p:sp>
        <p:nvSpPr>
          <p:cNvPr id="22" name="TextBox 22"/>
          <p:cNvSpPr txBox="1"/>
          <p:nvPr/>
        </p:nvSpPr>
        <p:spPr>
          <a:xfrm>
            <a:off x="2369985" y="7808901"/>
            <a:ext cx="14923024" cy="615553"/>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Strategy: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Description of strategy that will be used.</a:t>
            </a:r>
          </a:p>
        </p:txBody>
      </p:sp>
      <p:sp>
        <p:nvSpPr>
          <p:cNvPr id="23" name="TextBox 23"/>
          <p:cNvSpPr txBox="1"/>
          <p:nvPr/>
        </p:nvSpPr>
        <p:spPr>
          <a:xfrm>
            <a:off x="2369985" y="8872789"/>
            <a:ext cx="14416959" cy="615553"/>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KPI’s: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Social Media metrics to track goals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DBA"/>
        </a:solidFill>
        <a:effectLst/>
      </p:bgPr>
    </p:bg>
    <p:spTree>
      <p:nvGrpSpPr>
        <p:cNvPr id="1" name=""/>
        <p:cNvGrpSpPr/>
        <p:nvPr/>
      </p:nvGrpSpPr>
      <p:grpSpPr>
        <a:xfrm>
          <a:off x="0" y="0"/>
          <a:ext cx="0" cy="0"/>
          <a:chOff x="0" y="0"/>
          <a:chExt cx="0" cy="0"/>
        </a:xfrm>
      </p:grpSpPr>
      <p:grpSp>
        <p:nvGrpSpPr>
          <p:cNvPr id="2" name="Group 2"/>
          <p:cNvGrpSpPr/>
          <p:nvPr/>
        </p:nvGrpSpPr>
        <p:grpSpPr>
          <a:xfrm>
            <a:off x="597869" y="2593280"/>
            <a:ext cx="17228141" cy="7283582"/>
            <a:chOff x="0" y="0"/>
            <a:chExt cx="4528291" cy="1914436"/>
          </a:xfrm>
        </p:grpSpPr>
        <p:sp>
          <p:nvSpPr>
            <p:cNvPr id="3" name="Freeform 3"/>
            <p:cNvSpPr/>
            <p:nvPr/>
          </p:nvSpPr>
          <p:spPr>
            <a:xfrm>
              <a:off x="0" y="0"/>
              <a:ext cx="4528291" cy="1914436"/>
            </a:xfrm>
            <a:custGeom>
              <a:avLst/>
              <a:gdLst/>
              <a:ahLst/>
              <a:cxnLst/>
              <a:rect l="l" t="t" r="r" b="b"/>
              <a:pathLst>
                <a:path w="4528291" h="1914436">
                  <a:moveTo>
                    <a:pt x="0" y="0"/>
                  </a:moveTo>
                  <a:lnTo>
                    <a:pt x="4528291" y="0"/>
                  </a:lnTo>
                  <a:lnTo>
                    <a:pt x="4528291" y="1914436"/>
                  </a:lnTo>
                  <a:lnTo>
                    <a:pt x="0" y="1914436"/>
                  </a:lnTo>
                  <a:close/>
                </a:path>
              </a:pathLst>
            </a:custGeom>
            <a:solidFill>
              <a:srgbClr val="D0F0FF"/>
            </a:solidFill>
          </p:spPr>
        </p:sp>
        <p:sp>
          <p:nvSpPr>
            <p:cNvPr id="4" name="TextBox 4"/>
            <p:cNvSpPr txBox="1"/>
            <p:nvPr/>
          </p:nvSpPr>
          <p:spPr>
            <a:xfrm>
              <a:off x="0" y="47625"/>
              <a:ext cx="4528291" cy="1866811"/>
            </a:xfrm>
            <a:prstGeom prst="rect">
              <a:avLst/>
            </a:prstGeom>
          </p:spPr>
          <p:txBody>
            <a:bodyPr lIns="50800" tIns="50800" rIns="50800" bIns="50800" rtlCol="0" anchor="ctr"/>
            <a:lstStyle/>
            <a:p>
              <a:pPr algn="ctr">
                <a:lnSpc>
                  <a:spcPts val="2620"/>
                </a:lnSpc>
              </a:pPr>
              <a:endParaRPr/>
            </a:p>
          </p:txBody>
        </p:sp>
      </p:grpSp>
      <p:sp>
        <p:nvSpPr>
          <p:cNvPr id="5" name="TextBox 5"/>
          <p:cNvSpPr txBox="1"/>
          <p:nvPr/>
        </p:nvSpPr>
        <p:spPr>
          <a:xfrm>
            <a:off x="742559" y="613410"/>
            <a:ext cx="12703420" cy="963930"/>
          </a:xfrm>
          <a:prstGeom prst="rect">
            <a:avLst/>
          </a:prstGeom>
        </p:spPr>
        <p:txBody>
          <a:bodyPr lIns="0" tIns="0" rIns="0" bIns="0" rtlCol="0" anchor="t">
            <a:spAutoFit/>
          </a:bodyPr>
          <a:lstStyle/>
          <a:p>
            <a:pPr marL="0" lvl="0" indent="0" algn="l">
              <a:lnSpc>
                <a:spcPts val="7200"/>
              </a:lnSpc>
              <a:spcBef>
                <a:spcPct val="0"/>
              </a:spcBef>
            </a:pPr>
            <a:r>
              <a:rPr lang="en-US" sz="7200" spc="-215">
                <a:solidFill>
                  <a:srgbClr val="FFFFFF"/>
                </a:solidFill>
                <a:latin typeface="Montserrat 1"/>
                <a:ea typeface="Montserrat 1"/>
                <a:cs typeface="Montserrat 1"/>
                <a:sym typeface="Montserrat 1"/>
              </a:rPr>
              <a:t>Social Media Goals</a:t>
            </a:r>
          </a:p>
        </p:txBody>
      </p:sp>
      <p:sp>
        <p:nvSpPr>
          <p:cNvPr id="6" name="TextBox 6"/>
          <p:cNvSpPr txBox="1"/>
          <p:nvPr/>
        </p:nvSpPr>
        <p:spPr>
          <a:xfrm>
            <a:off x="742559" y="1705336"/>
            <a:ext cx="2191447" cy="538609"/>
          </a:xfrm>
          <a:prstGeom prst="rect">
            <a:avLst/>
          </a:prstGeom>
        </p:spPr>
        <p:txBody>
          <a:bodyPr lIns="0" tIns="0" rIns="0" bIns="0" rtlCol="0" anchor="t">
            <a:spAutoFit/>
          </a:bodyPr>
          <a:lstStyle/>
          <a:p>
            <a:pPr marL="0" lvl="0" indent="0" algn="l">
              <a:lnSpc>
                <a:spcPts val="4200"/>
              </a:lnSpc>
              <a:spcBef>
                <a:spcPct val="0"/>
              </a:spcBef>
            </a:pPr>
            <a:r>
              <a:rPr lang="en-US" sz="4200" spc="-126" dirty="0">
                <a:solidFill>
                  <a:srgbClr val="FFFFFF"/>
                </a:solidFill>
                <a:latin typeface="Arial" panose="020B0604020202020204" pitchFamily="34" charset="0"/>
                <a:ea typeface="Montserrat 1"/>
                <a:cs typeface="Arial" panose="020B0604020202020204" pitchFamily="34" charset="0"/>
                <a:sym typeface="Montserrat 1"/>
              </a:rPr>
              <a:t>We will:</a:t>
            </a:r>
          </a:p>
        </p:txBody>
      </p:sp>
      <p:grpSp>
        <p:nvGrpSpPr>
          <p:cNvPr id="7" name="Group 7"/>
          <p:cNvGrpSpPr/>
          <p:nvPr/>
        </p:nvGrpSpPr>
        <p:grpSpPr>
          <a:xfrm>
            <a:off x="641950" y="2652004"/>
            <a:ext cx="1425045" cy="3535713"/>
            <a:chOff x="0" y="0"/>
            <a:chExt cx="374563" cy="929336"/>
          </a:xfrm>
        </p:grpSpPr>
        <p:sp>
          <p:nvSpPr>
            <p:cNvPr id="8" name="Freeform 8"/>
            <p:cNvSpPr/>
            <p:nvPr/>
          </p:nvSpPr>
          <p:spPr>
            <a:xfrm>
              <a:off x="0" y="0"/>
              <a:ext cx="374563" cy="929336"/>
            </a:xfrm>
            <a:custGeom>
              <a:avLst/>
              <a:gdLst/>
              <a:ahLst/>
              <a:cxnLst/>
              <a:rect l="l" t="t" r="r" b="b"/>
              <a:pathLst>
                <a:path w="374563" h="929336">
                  <a:moveTo>
                    <a:pt x="0" y="0"/>
                  </a:moveTo>
                  <a:lnTo>
                    <a:pt x="374563" y="0"/>
                  </a:lnTo>
                  <a:lnTo>
                    <a:pt x="374563" y="929336"/>
                  </a:lnTo>
                  <a:lnTo>
                    <a:pt x="0" y="929336"/>
                  </a:lnTo>
                  <a:close/>
                </a:path>
              </a:pathLst>
            </a:custGeom>
            <a:solidFill>
              <a:srgbClr val="003087"/>
            </a:solidFill>
          </p:spPr>
        </p:sp>
        <p:sp>
          <p:nvSpPr>
            <p:cNvPr id="9" name="TextBox 9"/>
            <p:cNvSpPr txBox="1"/>
            <p:nvPr/>
          </p:nvSpPr>
          <p:spPr>
            <a:xfrm>
              <a:off x="0" y="47625"/>
              <a:ext cx="374563" cy="881711"/>
            </a:xfrm>
            <a:prstGeom prst="rect">
              <a:avLst/>
            </a:prstGeom>
          </p:spPr>
          <p:txBody>
            <a:bodyPr lIns="50800" tIns="50800" rIns="50800" bIns="50800" rtlCol="0" anchor="ctr"/>
            <a:lstStyle/>
            <a:p>
              <a:pPr algn="ctr">
                <a:lnSpc>
                  <a:spcPts val="2620"/>
                </a:lnSpc>
              </a:pPr>
              <a:endParaRPr/>
            </a:p>
          </p:txBody>
        </p:sp>
      </p:grpSp>
      <p:grpSp>
        <p:nvGrpSpPr>
          <p:cNvPr id="10" name="Group 10"/>
          <p:cNvGrpSpPr/>
          <p:nvPr/>
        </p:nvGrpSpPr>
        <p:grpSpPr>
          <a:xfrm>
            <a:off x="641950" y="6300358"/>
            <a:ext cx="1425045" cy="3535713"/>
            <a:chOff x="0" y="0"/>
            <a:chExt cx="374563" cy="929336"/>
          </a:xfrm>
        </p:grpSpPr>
        <p:sp>
          <p:nvSpPr>
            <p:cNvPr id="11" name="Freeform 11"/>
            <p:cNvSpPr/>
            <p:nvPr/>
          </p:nvSpPr>
          <p:spPr>
            <a:xfrm>
              <a:off x="0" y="0"/>
              <a:ext cx="374563" cy="929336"/>
            </a:xfrm>
            <a:custGeom>
              <a:avLst/>
              <a:gdLst/>
              <a:ahLst/>
              <a:cxnLst/>
              <a:rect l="l" t="t" r="r" b="b"/>
              <a:pathLst>
                <a:path w="374563" h="929336">
                  <a:moveTo>
                    <a:pt x="0" y="0"/>
                  </a:moveTo>
                  <a:lnTo>
                    <a:pt x="374563" y="0"/>
                  </a:lnTo>
                  <a:lnTo>
                    <a:pt x="374563" y="929336"/>
                  </a:lnTo>
                  <a:lnTo>
                    <a:pt x="0" y="929336"/>
                  </a:lnTo>
                  <a:close/>
                </a:path>
              </a:pathLst>
            </a:custGeom>
            <a:solidFill>
              <a:srgbClr val="003087"/>
            </a:solidFill>
          </p:spPr>
        </p:sp>
        <p:sp>
          <p:nvSpPr>
            <p:cNvPr id="12" name="TextBox 12"/>
            <p:cNvSpPr txBox="1"/>
            <p:nvPr/>
          </p:nvSpPr>
          <p:spPr>
            <a:xfrm>
              <a:off x="0" y="47625"/>
              <a:ext cx="374563" cy="881711"/>
            </a:xfrm>
            <a:prstGeom prst="rect">
              <a:avLst/>
            </a:prstGeom>
          </p:spPr>
          <p:txBody>
            <a:bodyPr lIns="50800" tIns="50800" rIns="50800" bIns="50800" rtlCol="0" anchor="ctr"/>
            <a:lstStyle/>
            <a:p>
              <a:pPr algn="ctr">
                <a:lnSpc>
                  <a:spcPts val="2620"/>
                </a:lnSpc>
              </a:pPr>
              <a:endParaRPr/>
            </a:p>
          </p:txBody>
        </p:sp>
      </p:grpSp>
      <p:grpSp>
        <p:nvGrpSpPr>
          <p:cNvPr id="13" name="Group 13"/>
          <p:cNvGrpSpPr/>
          <p:nvPr/>
        </p:nvGrpSpPr>
        <p:grpSpPr>
          <a:xfrm>
            <a:off x="2066995" y="6300358"/>
            <a:ext cx="15712938" cy="3535713"/>
            <a:chOff x="0" y="0"/>
            <a:chExt cx="4130031" cy="929336"/>
          </a:xfrm>
        </p:grpSpPr>
        <p:sp>
          <p:nvSpPr>
            <p:cNvPr id="14" name="Freeform 14"/>
            <p:cNvSpPr/>
            <p:nvPr/>
          </p:nvSpPr>
          <p:spPr>
            <a:xfrm>
              <a:off x="0" y="0"/>
              <a:ext cx="4130031" cy="929336"/>
            </a:xfrm>
            <a:custGeom>
              <a:avLst/>
              <a:gdLst/>
              <a:ahLst/>
              <a:cxnLst/>
              <a:rect l="l" t="t" r="r" b="b"/>
              <a:pathLst>
                <a:path w="4130031" h="929336">
                  <a:moveTo>
                    <a:pt x="0" y="0"/>
                  </a:moveTo>
                  <a:lnTo>
                    <a:pt x="4130031" y="0"/>
                  </a:lnTo>
                  <a:lnTo>
                    <a:pt x="4130031" y="929336"/>
                  </a:lnTo>
                  <a:lnTo>
                    <a:pt x="0" y="929336"/>
                  </a:lnTo>
                  <a:close/>
                </a:path>
              </a:pathLst>
            </a:custGeom>
            <a:solidFill>
              <a:srgbClr val="FFFFFF"/>
            </a:solidFill>
          </p:spPr>
        </p:sp>
        <p:sp>
          <p:nvSpPr>
            <p:cNvPr id="15" name="TextBox 15"/>
            <p:cNvSpPr txBox="1"/>
            <p:nvPr/>
          </p:nvSpPr>
          <p:spPr>
            <a:xfrm>
              <a:off x="0" y="47625"/>
              <a:ext cx="4130031" cy="881711"/>
            </a:xfrm>
            <a:prstGeom prst="rect">
              <a:avLst/>
            </a:prstGeom>
          </p:spPr>
          <p:txBody>
            <a:bodyPr lIns="50800" tIns="50800" rIns="50800" bIns="50800" rtlCol="0" anchor="ctr"/>
            <a:lstStyle/>
            <a:p>
              <a:pPr algn="ctr">
                <a:lnSpc>
                  <a:spcPts val="2620"/>
                </a:lnSpc>
              </a:pPr>
              <a:endParaRPr/>
            </a:p>
          </p:txBody>
        </p:sp>
      </p:grpSp>
      <p:sp>
        <p:nvSpPr>
          <p:cNvPr id="16" name="TextBox 16"/>
          <p:cNvSpPr txBox="1"/>
          <p:nvPr/>
        </p:nvSpPr>
        <p:spPr>
          <a:xfrm>
            <a:off x="1190984" y="4093110"/>
            <a:ext cx="326977" cy="758277"/>
          </a:xfrm>
          <a:prstGeom prst="rect">
            <a:avLst/>
          </a:prstGeom>
        </p:spPr>
        <p:txBody>
          <a:bodyPr lIns="0" tIns="0" rIns="0" bIns="0" rtlCol="0" anchor="t">
            <a:spAutoFit/>
          </a:bodyPr>
          <a:lstStyle/>
          <a:p>
            <a:pPr marL="0" lvl="0" indent="0" algn="l">
              <a:lnSpc>
                <a:spcPts val="5663"/>
              </a:lnSpc>
              <a:spcBef>
                <a:spcPct val="0"/>
              </a:spcBef>
            </a:pPr>
            <a:r>
              <a:rPr lang="en-US" sz="5663" spc="-169">
                <a:solidFill>
                  <a:srgbClr val="FFFFFF"/>
                </a:solidFill>
                <a:latin typeface="Montserrat 1"/>
                <a:ea typeface="Montserrat 1"/>
                <a:cs typeface="Montserrat 1"/>
                <a:sym typeface="Montserrat 1"/>
              </a:rPr>
              <a:t>3</a:t>
            </a:r>
          </a:p>
        </p:txBody>
      </p:sp>
      <p:sp>
        <p:nvSpPr>
          <p:cNvPr id="17" name="TextBox 17"/>
          <p:cNvSpPr txBox="1"/>
          <p:nvPr/>
        </p:nvSpPr>
        <p:spPr>
          <a:xfrm>
            <a:off x="1109239" y="7741464"/>
            <a:ext cx="163489" cy="758277"/>
          </a:xfrm>
          <a:prstGeom prst="rect">
            <a:avLst/>
          </a:prstGeom>
        </p:spPr>
        <p:txBody>
          <a:bodyPr lIns="0" tIns="0" rIns="0" bIns="0" rtlCol="0" anchor="t">
            <a:spAutoFit/>
          </a:bodyPr>
          <a:lstStyle/>
          <a:p>
            <a:pPr marL="0" lvl="0" indent="0" algn="l">
              <a:lnSpc>
                <a:spcPts val="5663"/>
              </a:lnSpc>
              <a:spcBef>
                <a:spcPct val="0"/>
              </a:spcBef>
            </a:pPr>
            <a:r>
              <a:rPr lang="en-US" sz="5663" spc="-169">
                <a:solidFill>
                  <a:srgbClr val="FFFFFF"/>
                </a:solidFill>
                <a:latin typeface="Montserrat 1"/>
                <a:ea typeface="Montserrat 1"/>
                <a:cs typeface="Montserrat 1"/>
                <a:sym typeface="Montserrat 1"/>
              </a:rPr>
              <a:t>4</a:t>
            </a:r>
          </a:p>
        </p:txBody>
      </p:sp>
      <p:sp>
        <p:nvSpPr>
          <p:cNvPr id="18" name="TextBox 18"/>
          <p:cNvSpPr txBox="1"/>
          <p:nvPr/>
        </p:nvSpPr>
        <p:spPr>
          <a:xfrm>
            <a:off x="2437403" y="3057066"/>
            <a:ext cx="14923024" cy="654025"/>
          </a:xfrm>
          <a:prstGeom prst="rect">
            <a:avLst/>
          </a:prstGeom>
        </p:spPr>
        <p:txBody>
          <a:bodyPr lIns="0" tIns="0" rIns="0" bIns="0" rtlCol="0" anchor="t">
            <a:spAutoFit/>
          </a:bodyPr>
          <a:lstStyle/>
          <a:p>
            <a:pPr algn="l">
              <a:lnSpc>
                <a:spcPts val="2685"/>
              </a:lnSpc>
            </a:pPr>
            <a:r>
              <a:rPr lang="en-US" sz="2685" b="1" spc="-80" dirty="0">
                <a:solidFill>
                  <a:srgbClr val="007DBA"/>
                </a:solidFill>
                <a:latin typeface="Arial" panose="020B0604020202020204" pitchFamily="34" charset="0"/>
                <a:ea typeface="Montserrat 1"/>
                <a:cs typeface="Arial" panose="020B0604020202020204" pitchFamily="34" charset="0"/>
                <a:sym typeface="Montserrat 1"/>
              </a:rPr>
              <a:t>Goal #3</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Description of goal</a:t>
            </a:r>
          </a:p>
        </p:txBody>
      </p:sp>
      <p:sp>
        <p:nvSpPr>
          <p:cNvPr id="19" name="TextBox 19"/>
          <p:cNvSpPr txBox="1"/>
          <p:nvPr/>
        </p:nvSpPr>
        <p:spPr>
          <a:xfrm>
            <a:off x="2403694" y="4160547"/>
            <a:ext cx="14923024" cy="615553"/>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Strategy: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Description of strategy that will be used.</a:t>
            </a:r>
          </a:p>
        </p:txBody>
      </p:sp>
      <p:sp>
        <p:nvSpPr>
          <p:cNvPr id="20" name="TextBox 20"/>
          <p:cNvSpPr txBox="1"/>
          <p:nvPr/>
        </p:nvSpPr>
        <p:spPr>
          <a:xfrm>
            <a:off x="2403694" y="5224435"/>
            <a:ext cx="14416959" cy="615553"/>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KPI’s: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Social Media metrics to track goals</a:t>
            </a:r>
          </a:p>
        </p:txBody>
      </p:sp>
      <p:sp>
        <p:nvSpPr>
          <p:cNvPr id="21" name="TextBox 21"/>
          <p:cNvSpPr txBox="1"/>
          <p:nvPr/>
        </p:nvSpPr>
        <p:spPr>
          <a:xfrm>
            <a:off x="2403694" y="6705420"/>
            <a:ext cx="14923024" cy="654025"/>
          </a:xfrm>
          <a:prstGeom prst="rect">
            <a:avLst/>
          </a:prstGeom>
        </p:spPr>
        <p:txBody>
          <a:bodyPr lIns="0" tIns="0" rIns="0" bIns="0" rtlCol="0" anchor="t">
            <a:spAutoFit/>
          </a:bodyPr>
          <a:lstStyle/>
          <a:p>
            <a:pPr algn="l">
              <a:lnSpc>
                <a:spcPts val="2685"/>
              </a:lnSpc>
            </a:pPr>
            <a:r>
              <a:rPr lang="en-US" sz="2685" b="1" spc="-80" dirty="0">
                <a:solidFill>
                  <a:srgbClr val="007DBA"/>
                </a:solidFill>
                <a:latin typeface="Arial" panose="020B0604020202020204" pitchFamily="34" charset="0"/>
                <a:ea typeface="Montserrat 1"/>
                <a:cs typeface="Arial" panose="020B0604020202020204" pitchFamily="34" charset="0"/>
                <a:sym typeface="Montserrat 1"/>
              </a:rPr>
              <a:t>Goal #4</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Description of goal</a:t>
            </a:r>
          </a:p>
        </p:txBody>
      </p:sp>
      <p:sp>
        <p:nvSpPr>
          <p:cNvPr id="22" name="TextBox 22"/>
          <p:cNvSpPr txBox="1"/>
          <p:nvPr/>
        </p:nvSpPr>
        <p:spPr>
          <a:xfrm>
            <a:off x="2369985" y="7808901"/>
            <a:ext cx="14923024" cy="615553"/>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Strategy: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Description of strategy that will be used.</a:t>
            </a:r>
          </a:p>
        </p:txBody>
      </p:sp>
      <p:sp>
        <p:nvSpPr>
          <p:cNvPr id="23" name="TextBox 23"/>
          <p:cNvSpPr txBox="1"/>
          <p:nvPr/>
        </p:nvSpPr>
        <p:spPr>
          <a:xfrm>
            <a:off x="2369985" y="8872789"/>
            <a:ext cx="14416959" cy="615553"/>
          </a:xfrm>
          <a:prstGeom prst="rect">
            <a:avLst/>
          </a:prstGeom>
        </p:spPr>
        <p:txBody>
          <a:bodyPr lIns="0" tIns="0" rIns="0" bIns="0" rtlCol="0" anchor="t">
            <a:spAutoFit/>
          </a:bodyPr>
          <a:lstStyle/>
          <a:p>
            <a:pPr algn="l">
              <a:lnSpc>
                <a:spcPts val="2385"/>
              </a:lnSpc>
            </a:pPr>
            <a:r>
              <a:rPr lang="en-US" sz="2385" b="1" spc="-71" dirty="0">
                <a:solidFill>
                  <a:srgbClr val="111C4E"/>
                </a:solidFill>
                <a:latin typeface="Arial" panose="020B0604020202020204" pitchFamily="34" charset="0"/>
                <a:ea typeface="Montserrat 1"/>
                <a:cs typeface="Arial" panose="020B0604020202020204" pitchFamily="34" charset="0"/>
                <a:sym typeface="Montserrat 1"/>
              </a:rPr>
              <a:t>KPI’s: </a:t>
            </a:r>
          </a:p>
          <a:p>
            <a:pPr marL="0" lvl="0" indent="0" algn="l">
              <a:lnSpc>
                <a:spcPts val="2385"/>
              </a:lnSpc>
              <a:spcBef>
                <a:spcPct val="0"/>
              </a:spcBef>
            </a:pPr>
            <a:r>
              <a:rPr lang="en-US" sz="2385" spc="-71" dirty="0">
                <a:solidFill>
                  <a:srgbClr val="111C4E"/>
                </a:solidFill>
                <a:latin typeface="Arial" panose="020B0604020202020204" pitchFamily="34" charset="0"/>
                <a:ea typeface="Montserrat 4"/>
                <a:cs typeface="Arial" panose="020B0604020202020204" pitchFamily="34" charset="0"/>
                <a:sym typeface="Montserrat 4"/>
              </a:rPr>
              <a:t>Social Media metrics to track goals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1860</Words>
  <Application>Microsoft Macintosh PowerPoint</Application>
  <PresentationFormat>Custom</PresentationFormat>
  <Paragraphs>380</Paragraphs>
  <Slides>36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Montserrat 1</vt:lpstr>
      <vt:lpstr>Montserrat 4</vt:lpstr>
      <vt:lpstr>Calibri</vt:lpstr>
      <vt:lpstr>Montserrat 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Strategy_Department Template</dc:title>
  <cp:lastModifiedBy>Mary Leufstedt</cp:lastModifiedBy>
  <cp:revision>2</cp:revision>
  <dcterms:created xsi:type="dcterms:W3CDTF">2006-08-16T00:00:00Z</dcterms:created>
  <dcterms:modified xsi:type="dcterms:W3CDTF">2024-08-29T16:33:58Z</dcterms:modified>
  <dc:identifier>DAGLNKbz3tY</dc:identifier>
</cp:coreProperties>
</file>